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notesSlides/notesSlide15.xml" ContentType="application/vnd.openxmlformats-officedocument.presentationml.notesSlide+xml"/>
  <Override PartName="/ppt/charts/chart12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4"/>
  </p:notesMasterIdLst>
  <p:sldIdLst>
    <p:sldId id="621" r:id="rId5"/>
    <p:sldId id="660" r:id="rId6"/>
    <p:sldId id="677" r:id="rId7"/>
    <p:sldId id="681" r:id="rId8"/>
    <p:sldId id="684" r:id="rId9"/>
    <p:sldId id="685" r:id="rId10"/>
    <p:sldId id="663" r:id="rId11"/>
    <p:sldId id="662" r:id="rId12"/>
    <p:sldId id="671" r:id="rId13"/>
    <p:sldId id="643" r:id="rId14"/>
    <p:sldId id="647" r:id="rId15"/>
    <p:sldId id="655" r:id="rId16"/>
    <p:sldId id="656" r:id="rId17"/>
    <p:sldId id="672" r:id="rId18"/>
    <p:sldId id="674" r:id="rId19"/>
    <p:sldId id="679" r:id="rId20"/>
    <p:sldId id="669" r:id="rId21"/>
    <p:sldId id="639" r:id="rId22"/>
    <p:sldId id="678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598">
          <p15:clr>
            <a:srgbClr val="A4A3A4"/>
          </p15:clr>
        </p15:guide>
        <p15:guide id="2" orient="horz" pos="271">
          <p15:clr>
            <a:srgbClr val="A4A3A4"/>
          </p15:clr>
        </p15:guide>
        <p15:guide id="3" orient="horz" pos="2500" userDrawn="1">
          <p15:clr>
            <a:srgbClr val="A4A3A4"/>
          </p15:clr>
        </p15:guide>
        <p15:guide id="4" orient="horz" pos="4152">
          <p15:clr>
            <a:srgbClr val="A4A3A4"/>
          </p15:clr>
        </p15:guide>
        <p15:guide id="5" orient="horz" pos="715">
          <p15:clr>
            <a:srgbClr val="A4A3A4"/>
          </p15:clr>
        </p15:guide>
        <p15:guide id="6" orient="horz" pos="4026">
          <p15:clr>
            <a:srgbClr val="A4A3A4"/>
          </p15:clr>
        </p15:guide>
        <p15:guide id="7" pos="223">
          <p15:clr>
            <a:srgbClr val="A4A3A4"/>
          </p15:clr>
        </p15:guide>
        <p15:guide id="8" pos="7449">
          <p15:clr>
            <a:srgbClr val="A4A3A4"/>
          </p15:clr>
        </p15:guide>
        <p15:guide id="9" pos="3840">
          <p15:clr>
            <a:srgbClr val="A4A3A4"/>
          </p15:clr>
        </p15:guide>
        <p15:guide id="10" orient="horz" pos="3364">
          <p15:clr>
            <a:srgbClr val="A4A3A4"/>
          </p15:clr>
        </p15:guide>
        <p15:guide id="11" orient="horz" pos="295">
          <p15:clr>
            <a:srgbClr val="A4A3A4"/>
          </p15:clr>
        </p15:guide>
        <p15:guide id="12" orient="horz" pos="2792">
          <p15:clr>
            <a:srgbClr val="A4A3A4"/>
          </p15:clr>
        </p15:guide>
        <p15:guide id="13" orient="horz" pos="817">
          <p15:clr>
            <a:srgbClr val="A4A3A4"/>
          </p15:clr>
        </p15:guide>
        <p15:guide id="14" orient="horz" pos="2192">
          <p15:clr>
            <a:srgbClr val="A4A3A4"/>
          </p15:clr>
        </p15:guide>
        <p15:guide id="15" pos="6969">
          <p15:clr>
            <a:srgbClr val="A4A3A4"/>
          </p15:clr>
        </p15:guide>
        <p15:guide id="16" pos="2472">
          <p15:clr>
            <a:srgbClr val="A4A3A4"/>
          </p15:clr>
        </p15:guide>
        <p15:guide id="17" pos="6183">
          <p15:clr>
            <a:srgbClr val="A4A3A4"/>
          </p15:clr>
        </p15:guide>
        <p15:guide id="18" pos="5385">
          <p15:clr>
            <a:srgbClr val="A4A3A4"/>
          </p15:clr>
        </p15:guide>
        <p15:guide id="19" pos="329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" initials="e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699F"/>
    <a:srgbClr val="FF6600"/>
    <a:srgbClr val="007033"/>
    <a:srgbClr val="9A57CD"/>
    <a:srgbClr val="00823B"/>
    <a:srgbClr val="19398B"/>
    <a:srgbClr val="00AEC3"/>
    <a:srgbClr val="C8D405"/>
    <a:srgbClr val="C0C0C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50" autoAdjust="0"/>
    <p:restoredTop sz="91458" autoAdjust="0"/>
  </p:normalViewPr>
  <p:slideViewPr>
    <p:cSldViewPr snapToGrid="0" snapToObjects="1" showGuides="1">
      <p:cViewPr>
        <p:scale>
          <a:sx n="100" d="100"/>
          <a:sy n="100" d="100"/>
        </p:scale>
        <p:origin x="-672" y="-378"/>
      </p:cViewPr>
      <p:guideLst>
        <p:guide orient="horz" pos="2345"/>
        <p:guide orient="horz" pos="4319"/>
        <p:guide orient="horz"/>
        <p:guide orient="horz" pos="18"/>
        <p:guide orient="horz" pos="1025"/>
        <p:guide orient="horz" pos="12"/>
        <p:guide orient="horz" pos="2094"/>
        <p:guide/>
        <p:guide pos="171"/>
        <p:guide pos="4875"/>
        <p:guide pos="4109"/>
        <p:guide pos="1364"/>
        <p:guide pos="6335"/>
        <p:guide pos="5651"/>
        <p:guide pos="29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3346799025816026E-3"/>
          <c:y val="0.18285376018565311"/>
          <c:w val="0.96369485067200911"/>
          <c:h val="0.745020616189084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</c:spPr>
          <c:invertIfNegative val="0"/>
          <c:dLbls>
            <c:numFmt formatCode="#,##0;#,##0" sourceLinked="0"/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-33.333333333333329</c:v>
                </c:pt>
                <c:pt idx="1">
                  <c:v>-45.454545454545453</c:v>
                </c:pt>
                <c:pt idx="2">
                  <c:v>-66.666666666666657</c:v>
                </c:pt>
                <c:pt idx="3">
                  <c:v>-6.25</c:v>
                </c:pt>
                <c:pt idx="4">
                  <c:v>-3.125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14.814814814814813</c:v>
                </c:pt>
                <c:pt idx="1">
                  <c:v>9.0909090909090917</c:v>
                </c:pt>
                <c:pt idx="2">
                  <c:v>4.1666666666666661</c:v>
                </c:pt>
                <c:pt idx="3">
                  <c:v>46.875</c:v>
                </c:pt>
                <c:pt idx="4">
                  <c:v>84.375</c:v>
                </c:pt>
                <c:pt idx="5">
                  <c:v>87.878787878787875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03686528"/>
        <c:axId val="103688064"/>
      </c:barChart>
      <c:catAx>
        <c:axId val="103686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3688064"/>
        <c:crosses val="autoZero"/>
        <c:auto val="1"/>
        <c:lblAlgn val="ctr"/>
        <c:lblOffset val="100"/>
        <c:noMultiLvlLbl val="0"/>
      </c:catAx>
      <c:valAx>
        <c:axId val="1036880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36865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163742690058478E-2"/>
          <c:y val="0.12055381527738226"/>
          <c:w val="0.93567251461988299"/>
          <c:h val="0.8478725664356842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433-454E-8318-FE6E1D9644E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433-454E-8318-FE6E1D9644E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TV</c:v>
                </c:pt>
                <c:pt idx="1">
                  <c:v>Social</c:v>
                </c:pt>
                <c:pt idx="2">
                  <c:v>Print</c:v>
                </c:pt>
                <c:pt idx="3">
                  <c:v>Radio</c:v>
                </c:pt>
                <c:pt idx="4">
                  <c:v>OOH</c:v>
                </c:pt>
                <c:pt idx="5">
                  <c:v>Online Video</c:v>
                </c:pt>
                <c:pt idx="6">
                  <c:v>Cinema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53</c:v>
                </c:pt>
                <c:pt idx="1">
                  <c:v>31</c:v>
                </c:pt>
                <c:pt idx="2">
                  <c:v>35</c:v>
                </c:pt>
                <c:pt idx="3">
                  <c:v>30</c:v>
                </c:pt>
                <c:pt idx="4">
                  <c:v>19</c:v>
                </c:pt>
                <c:pt idx="5">
                  <c:v>19</c:v>
                </c:pt>
                <c:pt idx="6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2B3-492B-824F-05B5A452EF0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TV</c:v>
                </c:pt>
                <c:pt idx="1">
                  <c:v>Social</c:v>
                </c:pt>
                <c:pt idx="2">
                  <c:v>Print</c:v>
                </c:pt>
                <c:pt idx="3">
                  <c:v>Radio</c:v>
                </c:pt>
                <c:pt idx="4">
                  <c:v>OOH</c:v>
                </c:pt>
                <c:pt idx="5">
                  <c:v>Online Video</c:v>
                </c:pt>
                <c:pt idx="6">
                  <c:v>Cinema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47</c:v>
                </c:pt>
                <c:pt idx="1">
                  <c:v>69</c:v>
                </c:pt>
                <c:pt idx="2">
                  <c:v>65</c:v>
                </c:pt>
                <c:pt idx="3">
                  <c:v>70</c:v>
                </c:pt>
                <c:pt idx="4">
                  <c:v>81</c:v>
                </c:pt>
                <c:pt idx="5">
                  <c:v>81</c:v>
                </c:pt>
                <c:pt idx="6">
                  <c:v>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2B3-492B-824F-05B5A452EF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79889664"/>
        <c:axId val="179891200"/>
      </c:barChart>
      <c:catAx>
        <c:axId val="17988966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79891200"/>
        <c:crosses val="autoZero"/>
        <c:auto val="1"/>
        <c:lblAlgn val="ctr"/>
        <c:lblOffset val="100"/>
        <c:noMultiLvlLbl val="0"/>
      </c:catAx>
      <c:valAx>
        <c:axId val="17989120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79889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45218344976478"/>
          <c:y val="0.11401431718061673"/>
          <c:w val="0.80504714855689308"/>
          <c:h val="0.8391795154185023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308-4FA8-A4BC-CCCD2A46A19F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0AB-4A15-B8DD-B9ECF545C7F0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0AB-4A15-B8DD-B9ECF545C7F0}"/>
              </c:ext>
            </c:extLst>
          </c:dPt>
          <c:cat>
            <c:strRef>
              <c:f>Sheet1!$A$2:$A$8</c:f>
              <c:strCache>
                <c:ptCount val="7"/>
                <c:pt idx="0">
                  <c:v>Наружная реклама</c:v>
                </c:pt>
                <c:pt idx="1">
                  <c:v>Радио</c:v>
                </c:pt>
                <c:pt idx="2">
                  <c:v>Онлайн-видео</c:v>
                </c:pt>
                <c:pt idx="3">
                  <c:v>Кинотеатры</c:v>
                </c:pt>
                <c:pt idx="4">
                  <c:v>Печать</c:v>
                </c:pt>
                <c:pt idx="5">
                  <c:v>POS</c:v>
                </c:pt>
                <c:pt idx="6">
                  <c:v>ТВ</c:v>
                </c:pt>
              </c:strCache>
            </c:strRef>
          </c:cat>
          <c:val>
            <c:numRef>
              <c:f>Sheet1!$B$2:$B$8</c:f>
              <c:numCache>
                <c:formatCode>0</c:formatCode>
                <c:ptCount val="7"/>
                <c:pt idx="0">
                  <c:v>54</c:v>
                </c:pt>
                <c:pt idx="1">
                  <c:v>43.860877684407093</c:v>
                </c:pt>
                <c:pt idx="2">
                  <c:v>43.491285403050114</c:v>
                </c:pt>
                <c:pt idx="3">
                  <c:v>42.222222222222221</c:v>
                </c:pt>
                <c:pt idx="4">
                  <c:v>31</c:v>
                </c:pt>
                <c:pt idx="5">
                  <c:v>23.851575456053066</c:v>
                </c:pt>
                <c:pt idx="6">
                  <c:v>13.366138924547144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308-4FA8-A4BC-CCCD2A46A19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tx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Наружная реклама</c:v>
                </c:pt>
                <c:pt idx="1">
                  <c:v>Радио</c:v>
                </c:pt>
                <c:pt idx="2">
                  <c:v>Онлайн-видео</c:v>
                </c:pt>
                <c:pt idx="3">
                  <c:v>Кинотеатры</c:v>
                </c:pt>
                <c:pt idx="4">
                  <c:v>Печать</c:v>
                </c:pt>
                <c:pt idx="5">
                  <c:v>POS</c:v>
                </c:pt>
                <c:pt idx="6">
                  <c:v>ТВ</c:v>
                </c:pt>
              </c:strCache>
            </c:strRef>
          </c:cat>
          <c:val>
            <c:numRef>
              <c:f>Sheet1!$C$2:$C$8</c:f>
              <c:numCache>
                <c:formatCode>0</c:formatCode>
                <c:ptCount val="7"/>
                <c:pt idx="0">
                  <c:v>46</c:v>
                </c:pt>
                <c:pt idx="1">
                  <c:v>56.139122315592914</c:v>
                </c:pt>
                <c:pt idx="2">
                  <c:v>56.508714596949893</c:v>
                </c:pt>
                <c:pt idx="3">
                  <c:v>57.777777777777786</c:v>
                </c:pt>
                <c:pt idx="4">
                  <c:v>69</c:v>
                </c:pt>
                <c:pt idx="5">
                  <c:v>76.14842454394693</c:v>
                </c:pt>
                <c:pt idx="6">
                  <c:v>86.633861075452856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3308-4FA8-A4BC-CCCD2A46A1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82453376"/>
        <c:axId val="182454912"/>
      </c:barChart>
      <c:catAx>
        <c:axId val="1824533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454912"/>
        <c:crosses val="autoZero"/>
        <c:auto val="1"/>
        <c:lblAlgn val="ctr"/>
        <c:lblOffset val="100"/>
        <c:noMultiLvlLbl val="0"/>
      </c:catAx>
      <c:valAx>
        <c:axId val="182454912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82453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978396236114687E-4"/>
          <c:y val="0.15345120898206446"/>
          <c:w val="0.9803281190385349"/>
          <c:h val="0.714093412808141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Salience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TV</c:v>
                </c:pt>
                <c:pt idx="1">
                  <c:v>POS</c:v>
                </c:pt>
                <c:pt idx="2">
                  <c:v>Print</c:v>
                </c:pt>
                <c:pt idx="3">
                  <c:v>Radio</c:v>
                </c:pt>
                <c:pt idx="4">
                  <c:v>OLV</c:v>
                </c:pt>
                <c:pt idx="5">
                  <c:v>Social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381.64464023494844</c:v>
                </c:pt>
                <c:pt idx="1">
                  <c:v>140.82232011747422</c:v>
                </c:pt>
                <c:pt idx="2">
                  <c:v>80.616740088105644</c:v>
                </c:pt>
                <c:pt idx="3">
                  <c:v>20.41116005873711</c:v>
                </c:pt>
                <c:pt idx="4">
                  <c:v>-3.671071953010312</c:v>
                </c:pt>
                <c:pt idx="5">
                  <c:v>-51.835535976505156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933-428B-83F9-90B1F6FEE0C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Associations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TV</c:v>
                </c:pt>
                <c:pt idx="1">
                  <c:v>POS</c:v>
                </c:pt>
                <c:pt idx="2">
                  <c:v>Print</c:v>
                </c:pt>
                <c:pt idx="3">
                  <c:v>Radio</c:v>
                </c:pt>
                <c:pt idx="4">
                  <c:v>OLV</c:v>
                </c:pt>
                <c:pt idx="5">
                  <c:v>Social</c:v>
                </c:pt>
              </c:strCache>
            </c:strRef>
          </c:cat>
          <c:val>
            <c:numRef>
              <c:f>Sheet1!$C$2:$C$7</c:f>
              <c:numCache>
                <c:formatCode>0</c:formatCode>
                <c:ptCount val="6"/>
                <c:pt idx="0">
                  <c:v>188.98678414096906</c:v>
                </c:pt>
                <c:pt idx="1">
                  <c:v>-3.671071953010312</c:v>
                </c:pt>
                <c:pt idx="2">
                  <c:v>8.3700440528633919</c:v>
                </c:pt>
                <c:pt idx="3">
                  <c:v>44.493392070484532</c:v>
                </c:pt>
                <c:pt idx="4">
                  <c:v>-51.835535976505156</c:v>
                </c:pt>
                <c:pt idx="5">
                  <c:v>-51.835535976505156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F9B-4B06-997A-FFCE853D2BF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Motivations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TV</c:v>
                </c:pt>
                <c:pt idx="1">
                  <c:v>POS</c:v>
                </c:pt>
                <c:pt idx="2">
                  <c:v>Print</c:v>
                </c:pt>
                <c:pt idx="3">
                  <c:v>Radio</c:v>
                </c:pt>
                <c:pt idx="4">
                  <c:v>OLV</c:v>
                </c:pt>
                <c:pt idx="5">
                  <c:v>Social</c:v>
                </c:pt>
              </c:strCache>
            </c:strRef>
          </c:cat>
          <c:val>
            <c:numRef>
              <c:f>Sheet1!$D$2:$D$7</c:f>
              <c:numCache>
                <c:formatCode>0</c:formatCode>
                <c:ptCount val="6"/>
                <c:pt idx="0">
                  <c:v>237.15124816446388</c:v>
                </c:pt>
                <c:pt idx="1">
                  <c:v>116.74008810572678</c:v>
                </c:pt>
                <c:pt idx="2">
                  <c:v>-75.917767988252578</c:v>
                </c:pt>
                <c:pt idx="3">
                  <c:v>20.41116005873711</c:v>
                </c:pt>
                <c:pt idx="4">
                  <c:v>-27.753303964757734</c:v>
                </c:pt>
                <c:pt idx="5">
                  <c:v>-27.753303964757734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F9B-4B06-997A-FFCE853D2B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2989952"/>
        <c:axId val="182991488"/>
      </c:barChart>
      <c:catAx>
        <c:axId val="1829899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2991488"/>
        <c:crosses val="autoZero"/>
        <c:auto val="1"/>
        <c:lblAlgn val="ctr"/>
        <c:lblOffset val="100"/>
        <c:noMultiLvlLbl val="0"/>
      </c:catAx>
      <c:valAx>
        <c:axId val="182991488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182989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139902458815975"/>
          <c:y val="9.1842105263157826E-3"/>
          <c:w val="0.86805524691358038"/>
          <c:h val="0.99081586584564496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rgbClr val="FEDB00">
                <a:lumMod val="75000"/>
              </a:srgbClr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D868-4929-907D-E2D6DB901A5F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D868-4929-907D-E2D6DB901A5F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D868-4929-907D-E2D6DB901A5F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D868-4929-907D-E2D6DB901A5F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D868-4929-907D-E2D6DB901A5F}"/>
              </c:ext>
            </c:extLst>
          </c:dPt>
          <c:dLbls>
            <c:numFmt formatCode="#,##0" sourceLinked="0"/>
            <c:txPr>
              <a:bodyPr/>
              <a:lstStyle/>
              <a:p>
                <a:pPr>
                  <a:defRPr sz="105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2"/>
                <c:pt idx="0">
                  <c:v>Item 10</c:v>
                </c:pt>
                <c:pt idx="1">
                  <c:v>Item 1</c:v>
                </c:pt>
                <c:pt idx="2">
                  <c:v>Item 2</c:v>
                </c:pt>
                <c:pt idx="3">
                  <c:v>Item 3</c:v>
                </c:pt>
                <c:pt idx="4">
                  <c:v>Item 4</c:v>
                </c:pt>
                <c:pt idx="5">
                  <c:v>Item 5</c:v>
                </c:pt>
                <c:pt idx="6">
                  <c:v>Item 6</c:v>
                </c:pt>
                <c:pt idx="7">
                  <c:v>Item 7</c:v>
                </c:pt>
                <c:pt idx="8">
                  <c:v>Item 8</c:v>
                </c:pt>
                <c:pt idx="9">
                  <c:v>Item 9</c:v>
                </c:pt>
                <c:pt idx="10">
                  <c:v>Item 11</c:v>
                </c:pt>
                <c:pt idx="11">
                  <c:v>Item 12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65.3</c:v>
                </c:pt>
                <c:pt idx="1">
                  <c:v>49</c:v>
                </c:pt>
                <c:pt idx="2">
                  <c:v>55.1</c:v>
                </c:pt>
                <c:pt idx="3">
                  <c:v>71.400000000000006</c:v>
                </c:pt>
                <c:pt idx="4">
                  <c:v>57.1</c:v>
                </c:pt>
                <c:pt idx="5">
                  <c:v>67.3</c:v>
                </c:pt>
                <c:pt idx="6">
                  <c:v>59.2</c:v>
                </c:pt>
                <c:pt idx="7">
                  <c:v>59.2</c:v>
                </c:pt>
                <c:pt idx="8">
                  <c:v>57.1</c:v>
                </c:pt>
                <c:pt idx="9">
                  <c:v>55.1</c:v>
                </c:pt>
                <c:pt idx="10">
                  <c:v>18.399999999999999</c:v>
                </c:pt>
                <c:pt idx="11">
                  <c:v>53.1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868-4929-907D-E2D6DB901A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4"/>
        <c:axId val="104653568"/>
        <c:axId val="104647680"/>
      </c:barChart>
      <c:scatterChart>
        <c:scatterStyle val="lineMarker"/>
        <c:varyColors val="0"/>
        <c:ser>
          <c:idx val="5"/>
          <c:order val="1"/>
          <c:spPr>
            <a:ln w="28575">
              <a:noFill/>
            </a:ln>
          </c:spPr>
          <c:marker>
            <c:symbol val="circle"/>
            <c:size val="8"/>
            <c:spPr>
              <a:solidFill>
                <a:srgbClr val="802AB7">
                  <a:lumMod val="75000"/>
                </a:srgbClr>
              </a:solidFill>
              <a:ln>
                <a:noFill/>
              </a:ln>
            </c:spPr>
          </c:marke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D868-4929-907D-E2D6DB901A5F}"/>
              </c:ext>
            </c:extLst>
          </c:dPt>
          <c:dPt>
            <c:idx val="1"/>
            <c:marker>
              <c:spPr>
                <a:solidFill>
                  <a:srgbClr val="802AB7">
                    <a:lumMod val="40000"/>
                    <a:lumOff val="60000"/>
                  </a:srgbClr>
                </a:solidFill>
                <a:ln>
                  <a:noFill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D868-4929-907D-E2D6DB901A5F}"/>
              </c:ext>
            </c:extLst>
          </c:dPt>
          <c:dPt>
            <c:idx val="2"/>
            <c:marker>
              <c:spPr>
                <a:solidFill>
                  <a:srgbClr val="802AB7">
                    <a:lumMod val="40000"/>
                    <a:lumOff val="60000"/>
                  </a:srgbClr>
                </a:solidFill>
                <a:ln>
                  <a:noFill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D868-4929-907D-E2D6DB901A5F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D868-4929-907D-E2D6DB901A5F}"/>
              </c:ext>
            </c:extLst>
          </c:dPt>
          <c:dPt>
            <c:idx val="4"/>
            <c:marker>
              <c:spPr>
                <a:solidFill>
                  <a:srgbClr val="802AB7">
                    <a:lumMod val="40000"/>
                    <a:lumOff val="60000"/>
                  </a:srgbClr>
                </a:solidFill>
                <a:ln>
                  <a:noFill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D868-4929-907D-E2D6DB901A5F}"/>
              </c:ext>
            </c:extLst>
          </c:dPt>
          <c:dPt>
            <c:idx val="5"/>
            <c:marker>
              <c:spPr>
                <a:solidFill>
                  <a:srgbClr val="802AB7">
                    <a:lumMod val="40000"/>
                    <a:lumOff val="60000"/>
                  </a:srgbClr>
                </a:solidFill>
                <a:ln>
                  <a:noFill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344A-46B0-89AC-E7945116FEB7}"/>
              </c:ext>
            </c:extLst>
          </c:dPt>
          <c:dPt>
            <c:idx val="6"/>
            <c:marker>
              <c:spPr>
                <a:solidFill>
                  <a:srgbClr val="802AB7">
                    <a:lumMod val="40000"/>
                    <a:lumOff val="60000"/>
                  </a:srgbClr>
                </a:solidFill>
                <a:ln>
                  <a:noFill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344A-46B0-89AC-E7945116FEB7}"/>
              </c:ext>
            </c:extLst>
          </c:dPt>
          <c:dPt>
            <c:idx val="7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344A-46B0-89AC-E7945116FEB7}"/>
              </c:ext>
            </c:extLst>
          </c:dPt>
          <c:dPt>
            <c:idx val="8"/>
            <c:marker>
              <c:spPr>
                <a:solidFill>
                  <a:srgbClr val="802AB7">
                    <a:lumMod val="40000"/>
                    <a:lumOff val="60000"/>
                  </a:srgbClr>
                </a:solidFill>
                <a:ln>
                  <a:noFill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344A-46B0-89AC-E7945116FEB7}"/>
              </c:ext>
            </c:extLst>
          </c:dPt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344A-46B0-89AC-E7945116FEB7}"/>
              </c:ext>
            </c:extLst>
          </c:dPt>
          <c:dPt>
            <c:idx val="10"/>
            <c:marker>
              <c:spPr>
                <a:solidFill>
                  <a:srgbClr val="802AB7">
                    <a:lumMod val="40000"/>
                    <a:lumOff val="60000"/>
                  </a:srgbClr>
                </a:solidFill>
                <a:ln>
                  <a:noFill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344A-46B0-89AC-E7945116FEB7}"/>
              </c:ext>
            </c:extLst>
          </c:dPt>
          <c:dPt>
            <c:idx val="11"/>
            <c:marker>
              <c:spPr>
                <a:solidFill>
                  <a:srgbClr val="802AB7">
                    <a:lumMod val="40000"/>
                    <a:lumOff val="60000"/>
                  </a:srgbClr>
                </a:solidFill>
                <a:ln>
                  <a:noFill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344A-46B0-89AC-E7945116FEB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49</a:t>
                    </a:r>
                    <a:r>
                      <a:rPr lang="en-US" sz="1100">
                        <a:solidFill>
                          <a:srgbClr val="AFAFA0"/>
                        </a:solidFill>
                      </a:rPr>
                      <a:t>▼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868-4929-907D-E2D6DB901A5F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18</a:t>
                    </a:r>
                    <a:r>
                      <a:rPr lang="en-US" sz="1100">
                        <a:solidFill>
                          <a:srgbClr val="AFAFA0"/>
                        </a:solidFill>
                      </a:rPr>
                      <a:t>▼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44A-46B0-89AC-E7945116FEB7}"/>
                </c:ext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strRef>
              <c:f>Sheet1!$A$2:$A$13</c:f>
              <c:strCache>
                <c:ptCount val="12"/>
                <c:pt idx="0">
                  <c:v>Item 10</c:v>
                </c:pt>
                <c:pt idx="1">
                  <c:v>Item 1</c:v>
                </c:pt>
                <c:pt idx="2">
                  <c:v>Item 2</c:v>
                </c:pt>
                <c:pt idx="3">
                  <c:v>Item 3</c:v>
                </c:pt>
                <c:pt idx="4">
                  <c:v>Item 4</c:v>
                </c:pt>
                <c:pt idx="5">
                  <c:v>Item 5</c:v>
                </c:pt>
                <c:pt idx="6">
                  <c:v>Item 6</c:v>
                </c:pt>
                <c:pt idx="7">
                  <c:v>Item 7</c:v>
                </c:pt>
                <c:pt idx="8">
                  <c:v>Item 8</c:v>
                </c:pt>
                <c:pt idx="9">
                  <c:v>Item 9</c:v>
                </c:pt>
                <c:pt idx="10">
                  <c:v>Item 11</c:v>
                </c:pt>
                <c:pt idx="11">
                  <c:v>Item 12</c:v>
                </c:pt>
              </c:strCache>
            </c:strRef>
          </c:xVal>
          <c:yVal>
            <c:numRef>
              <c:f>Sheet1!$C$2:$C$13</c:f>
              <c:numCache>
                <c:formatCode>General</c:formatCode>
                <c:ptCount val="12"/>
                <c:pt idx="0">
                  <c:v>65.3</c:v>
                </c:pt>
                <c:pt idx="1">
                  <c:v>49</c:v>
                </c:pt>
                <c:pt idx="2">
                  <c:v>55.1</c:v>
                </c:pt>
                <c:pt idx="3">
                  <c:v>71.400000000000006</c:v>
                </c:pt>
                <c:pt idx="4">
                  <c:v>57.1</c:v>
                </c:pt>
                <c:pt idx="5">
                  <c:v>67.3</c:v>
                </c:pt>
                <c:pt idx="6">
                  <c:v>59.2</c:v>
                </c:pt>
                <c:pt idx="7">
                  <c:v>59.2</c:v>
                </c:pt>
                <c:pt idx="8">
                  <c:v>57.1</c:v>
                </c:pt>
                <c:pt idx="9">
                  <c:v>55.1</c:v>
                </c:pt>
                <c:pt idx="10">
                  <c:v>18.399999999999999</c:v>
                </c:pt>
                <c:pt idx="11">
                  <c:v>53.1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D868-4929-907D-E2D6DB901A5F}"/>
            </c:ext>
          </c:extLst>
        </c:ser>
        <c:ser>
          <c:idx val="0"/>
          <c:order val="2"/>
          <c:spPr>
            <a:ln w="28575">
              <a:noFill/>
            </a:ln>
          </c:spPr>
          <c:xVal>
            <c:strRef>
              <c:f>Sheet1!$A$2:$A$13</c:f>
              <c:strCache>
                <c:ptCount val="12"/>
                <c:pt idx="0">
                  <c:v>Item 10</c:v>
                </c:pt>
                <c:pt idx="1">
                  <c:v>Item 1</c:v>
                </c:pt>
                <c:pt idx="2">
                  <c:v>Item 2</c:v>
                </c:pt>
                <c:pt idx="3">
                  <c:v>Item 3</c:v>
                </c:pt>
                <c:pt idx="4">
                  <c:v>Item 4</c:v>
                </c:pt>
                <c:pt idx="5">
                  <c:v>Item 5</c:v>
                </c:pt>
                <c:pt idx="6">
                  <c:v>Item 6</c:v>
                </c:pt>
                <c:pt idx="7">
                  <c:v>Item 7</c:v>
                </c:pt>
                <c:pt idx="8">
                  <c:v>Item 8</c:v>
                </c:pt>
                <c:pt idx="9">
                  <c:v>Item 9</c:v>
                </c:pt>
                <c:pt idx="10">
                  <c:v>Item 11</c:v>
                </c:pt>
                <c:pt idx="11">
                  <c:v>Item 12</c:v>
                </c:pt>
              </c:strCache>
            </c:strRef>
          </c:xVal>
          <c:yVal>
            <c:numRef>
              <c:f>Sheet1!$D$2:$D$13</c:f>
            </c:numRef>
          </c:yVal>
          <c:smooth val="0"/>
        </c:ser>
        <c:ser>
          <c:idx val="2"/>
          <c:order val="3"/>
          <c:spPr>
            <a:ln w="28575">
              <a:noFill/>
            </a:ln>
          </c:spPr>
          <c:xVal>
            <c:strRef>
              <c:f>Sheet1!$A$2:$A$13</c:f>
              <c:strCache>
                <c:ptCount val="12"/>
                <c:pt idx="0">
                  <c:v>Item 10</c:v>
                </c:pt>
                <c:pt idx="1">
                  <c:v>Item 1</c:v>
                </c:pt>
                <c:pt idx="2">
                  <c:v>Item 2</c:v>
                </c:pt>
                <c:pt idx="3">
                  <c:v>Item 3</c:v>
                </c:pt>
                <c:pt idx="4">
                  <c:v>Item 4</c:v>
                </c:pt>
                <c:pt idx="5">
                  <c:v>Item 5</c:v>
                </c:pt>
                <c:pt idx="6">
                  <c:v>Item 6</c:v>
                </c:pt>
                <c:pt idx="7">
                  <c:v>Item 7</c:v>
                </c:pt>
                <c:pt idx="8">
                  <c:v>Item 8</c:v>
                </c:pt>
                <c:pt idx="9">
                  <c:v>Item 9</c:v>
                </c:pt>
                <c:pt idx="10">
                  <c:v>Item 11</c:v>
                </c:pt>
                <c:pt idx="11">
                  <c:v>Item 12</c:v>
                </c:pt>
              </c:strCache>
            </c:strRef>
          </c:xVal>
          <c:yVal>
            <c:numRef>
              <c:f>Sheet1!$E$2:$E$13</c:f>
            </c:numRef>
          </c:yVal>
          <c:smooth val="0"/>
        </c:ser>
        <c:ser>
          <c:idx val="3"/>
          <c:order val="4"/>
          <c:spPr>
            <a:ln w="28575">
              <a:noFill/>
            </a:ln>
          </c:spPr>
          <c:xVal>
            <c:strRef>
              <c:f>Sheet1!$A$2:$A$13</c:f>
              <c:strCache>
                <c:ptCount val="12"/>
                <c:pt idx="0">
                  <c:v>Item 10</c:v>
                </c:pt>
                <c:pt idx="1">
                  <c:v>Item 1</c:v>
                </c:pt>
                <c:pt idx="2">
                  <c:v>Item 2</c:v>
                </c:pt>
                <c:pt idx="3">
                  <c:v>Item 3</c:v>
                </c:pt>
                <c:pt idx="4">
                  <c:v>Item 4</c:v>
                </c:pt>
                <c:pt idx="5">
                  <c:v>Item 5</c:v>
                </c:pt>
                <c:pt idx="6">
                  <c:v>Item 6</c:v>
                </c:pt>
                <c:pt idx="7">
                  <c:v>Item 7</c:v>
                </c:pt>
                <c:pt idx="8">
                  <c:v>Item 8</c:v>
                </c:pt>
                <c:pt idx="9">
                  <c:v>Item 9</c:v>
                </c:pt>
                <c:pt idx="10">
                  <c:v>Item 11</c:v>
                </c:pt>
                <c:pt idx="11">
                  <c:v>Item 12</c:v>
                </c:pt>
              </c:strCache>
            </c:strRef>
          </c:xVal>
          <c:yVal>
            <c:numRef>
              <c:f>Sheet1!$F$2:$F$13</c:f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5971712"/>
        <c:axId val="104655104"/>
      </c:scatterChart>
      <c:valAx>
        <c:axId val="104647680"/>
        <c:scaling>
          <c:orientation val="minMax"/>
          <c:max val="100"/>
          <c:min val="0"/>
        </c:scaling>
        <c:delete val="0"/>
        <c:axPos val="t"/>
        <c:numFmt formatCode="General" sourceLinked="0"/>
        <c:majorTickMark val="out"/>
        <c:minorTickMark val="none"/>
        <c:tickLblPos val="none"/>
        <c:spPr>
          <a:ln>
            <a:noFill/>
          </a:ln>
        </c:spPr>
        <c:crossAx val="104653568"/>
        <c:crosses val="autoZero"/>
        <c:crossBetween val="between"/>
        <c:majorUnit val="5"/>
        <c:minorUnit val="5"/>
      </c:valAx>
      <c:catAx>
        <c:axId val="10465356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one"/>
        <c:spPr>
          <a:solidFill>
            <a:srgbClr val="E5007E"/>
          </a:solidFill>
          <a:ln>
            <a:noFill/>
          </a:ln>
        </c:spPr>
        <c:crossAx val="104647680"/>
        <c:crosses val="autoZero"/>
        <c:auto val="1"/>
        <c:lblAlgn val="ctr"/>
        <c:lblOffset val="10"/>
        <c:noMultiLvlLbl val="0"/>
      </c:catAx>
      <c:valAx>
        <c:axId val="104655104"/>
        <c:scaling>
          <c:orientation val="maxMin"/>
          <c:max val="15.5"/>
          <c:min val="0.5"/>
        </c:scaling>
        <c:delete val="0"/>
        <c:axPos val="l"/>
        <c:numFmt formatCode="General" sourceLinked="1"/>
        <c:majorTickMark val="out"/>
        <c:minorTickMark val="none"/>
        <c:tickLblPos val="none"/>
        <c:spPr>
          <a:ln>
            <a:noFill/>
          </a:ln>
        </c:spPr>
        <c:crossAx val="105971712"/>
        <c:crosses val="autoZero"/>
        <c:crossBetween val="midCat"/>
        <c:majorUnit val="1"/>
        <c:minorUnit val="1"/>
      </c:valAx>
      <c:valAx>
        <c:axId val="105971712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one"/>
        <c:spPr>
          <a:ln>
            <a:noFill/>
          </a:ln>
        </c:spPr>
        <c:crossAx val="104655104"/>
        <c:crosses val="max"/>
        <c:crossBetween val="midCat"/>
        <c:majorUnit val="5"/>
        <c:minorUnit val="5"/>
      </c:valAx>
      <c:spPr>
        <a:noFill/>
        <a:ln w="2551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8" b="0" i="0" u="none" strike="noStrike" baseline="0">
          <a:solidFill>
            <a:schemeClr val="tx1"/>
          </a:solidFill>
          <a:latin typeface="+mj-lt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title>
      <c:tx>
        <c:rich>
          <a:bodyPr/>
          <a:lstStyle/>
          <a:p>
            <a:pPr algn="l">
              <a:defRPr sz="1400"/>
            </a:pPr>
            <a:r>
              <a:rPr lang="ru-RU" sz="1400" baseline="0" dirty="0" smtClean="0"/>
              <a:t/>
            </a:r>
            <a:br>
              <a:rPr lang="ru-RU" sz="1400" baseline="0" dirty="0" smtClean="0"/>
            </a:br>
            <a:endParaRPr lang="ru-RU" sz="1100" b="0" dirty="0" smtClean="0"/>
          </a:p>
        </c:rich>
      </c:tx>
      <c:layout>
        <c:manualLayout>
          <c:xMode val="edge"/>
          <c:yMode val="edge"/>
          <c:x val="1.9929685848136524E-4"/>
          <c:y val="8.1361608498897106E-2"/>
        </c:manualLayout>
      </c:layout>
      <c:overlay val="0"/>
      <c:spPr>
        <a:noFill/>
      </c:spPr>
    </c:title>
    <c:autoTitleDeleted val="0"/>
    <c:plotArea>
      <c:layout>
        <c:manualLayout>
          <c:layoutTarget val="inner"/>
          <c:xMode val="edge"/>
          <c:yMode val="edge"/>
          <c:x val="1.2183303867819613E-2"/>
          <c:y val="1.7118411736572178E-2"/>
          <c:w val="0.97941906353277486"/>
          <c:h val="0.821006670414793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Russia 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BF4-459B-8654-DF5D299BE34E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BF4-459B-8654-DF5D299BE34E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BF4-459B-8654-DF5D299BE34E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BF4-459B-8654-DF5D299BE34E}"/>
              </c:ext>
            </c:extLst>
          </c:dPt>
          <c:dLbls>
            <c:dLbl>
              <c:idx val="1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FDA-4029-A323-FEE1ACE0C33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8"/>
                <c:pt idx="0">
                  <c:v>Кросс-канальные измерения (онлайн &amp; традиционные медиа)</c:v>
                </c:pt>
                <c:pt idx="1">
                  <c:v>Кросс-платформенные измерения (мобильные &amp; ноутбуки и пр.)</c:v>
                </c:pt>
                <c:pt idx="2">
                  <c:v>Мобильные приложения</c:v>
                </c:pt>
                <c:pt idx="3">
                  <c:v>Мобильные браузеры</c:v>
                </c:pt>
                <c:pt idx="4">
                  <c:v>Социальные сети</c:v>
                </c:pt>
                <c:pt idx="5">
                  <c:v>Стационарный интернет (ноутбуки и пр.)</c:v>
                </c:pt>
                <c:pt idx="6">
                  <c:v>Онлайн ТВ</c:v>
                </c:pt>
                <c:pt idx="7">
                  <c:v>ТВ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8"/>
                <c:pt idx="0">
                  <c:v>68.181818181818173</c:v>
                </c:pt>
                <c:pt idx="1">
                  <c:v>63.636363636363633</c:v>
                </c:pt>
                <c:pt idx="2">
                  <c:v>54.54545454545454</c:v>
                </c:pt>
                <c:pt idx="3">
                  <c:v>50</c:v>
                </c:pt>
                <c:pt idx="4">
                  <c:v>40.909090909090914</c:v>
                </c:pt>
                <c:pt idx="5">
                  <c:v>22.727272727272727</c:v>
                </c:pt>
                <c:pt idx="6">
                  <c:v>22.727272727272727</c:v>
                </c:pt>
                <c:pt idx="7">
                  <c:v>4.5454545454545459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BF4-459B-8654-DF5D299BE34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Global</c:v>
                </c:pt>
              </c:strCache>
            </c:strRef>
          </c:tx>
          <c:spPr>
            <a:solidFill>
              <a:schemeClr val="tx1">
                <a:lumMod val="60000"/>
                <a:lumOff val="40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100" b="0" i="0" u="none" strike="noStrike" kern="1200" baseline="0">
                    <a:solidFill>
                      <a:srgbClr val="71717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8"/>
                <c:pt idx="0">
                  <c:v>Кросс-канальные измерения (онлайн &amp; традиционные медиа)</c:v>
                </c:pt>
                <c:pt idx="1">
                  <c:v>Кросс-платформенные измерения (мобильные &amp; ноутбуки и пр.)</c:v>
                </c:pt>
                <c:pt idx="2">
                  <c:v>Мобильные приложения</c:v>
                </c:pt>
                <c:pt idx="3">
                  <c:v>Мобильные браузеры</c:v>
                </c:pt>
                <c:pt idx="4">
                  <c:v>Социальные сети</c:v>
                </c:pt>
                <c:pt idx="5">
                  <c:v>Стационарный интернет (ноутбуки и пр.)</c:v>
                </c:pt>
                <c:pt idx="6">
                  <c:v>Онлайн ТВ</c:v>
                </c:pt>
                <c:pt idx="7">
                  <c:v>ТВ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8"/>
                <c:pt idx="0">
                  <c:v>58.365758754863819</c:v>
                </c:pt>
                <c:pt idx="1">
                  <c:v>54.863813229571988</c:v>
                </c:pt>
                <c:pt idx="2">
                  <c:v>38.132295719844358</c:v>
                </c:pt>
                <c:pt idx="3">
                  <c:v>24.902723735408561</c:v>
                </c:pt>
                <c:pt idx="4">
                  <c:v>36.575875486381321</c:v>
                </c:pt>
                <c:pt idx="5">
                  <c:v>20.622568093385212</c:v>
                </c:pt>
                <c:pt idx="6">
                  <c:v>40.856031128404666</c:v>
                </c:pt>
                <c:pt idx="7">
                  <c:v>21.011673151750973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FDA-4029-A323-FEE1ACE0C3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7"/>
        <c:axId val="108898944"/>
        <c:axId val="108908928"/>
      </c:barChart>
      <c:catAx>
        <c:axId val="108898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600" b="1">
                <a:solidFill>
                  <a:schemeClr val="bg1"/>
                </a:solidFill>
              </a:defRPr>
            </a:pPr>
            <a:endParaRPr lang="en-US"/>
          </a:p>
        </c:txPr>
        <c:crossAx val="108908928"/>
        <c:crosses val="autoZero"/>
        <c:auto val="1"/>
        <c:lblAlgn val="ctr"/>
        <c:lblOffset val="100"/>
        <c:noMultiLvlLbl val="0"/>
      </c:catAx>
      <c:valAx>
        <c:axId val="1089089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8898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791365296484568E-3"/>
          <c:y val="0.11882713926001348"/>
          <c:w val="0.9962152792815816"/>
          <c:h val="0.712106718769349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Russia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Атрибутивное
моделирование
(multi-channel attribution)</c:v>
                </c:pt>
                <c:pt idx="1">
                  <c:v>Онлайн-поведение 
потребителей </c:v>
                </c:pt>
                <c:pt idx="2">
                  <c:v>Конверсия ROI</c:v>
                </c:pt>
                <c:pt idx="3">
                  <c:v>Эконометрическое 
моделирование 
(МММ)</c:v>
                </c:pt>
                <c:pt idx="4">
                  <c:v>Sales lift studies</c:v>
                </c:pt>
                <c:pt idx="5">
                  <c:v>Медиа-
измерения</c:v>
                </c:pt>
                <c:pt idx="6">
                  <c:v>Оффлайн-поведение 
потребителей 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50</c:v>
                </c:pt>
                <c:pt idx="1">
                  <c:v>37</c:v>
                </c:pt>
                <c:pt idx="2">
                  <c:v>33</c:v>
                </c:pt>
                <c:pt idx="3">
                  <c:v>28.999999999999996</c:v>
                </c:pt>
                <c:pt idx="4">
                  <c:v>26</c:v>
                </c:pt>
                <c:pt idx="5">
                  <c:v>19</c:v>
                </c:pt>
                <c:pt idx="6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83D-4758-A688-B9C23FA2FF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363520"/>
        <c:axId val="104358272"/>
      </c:barChart>
      <c:catAx>
        <c:axId val="1063635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txPr>
          <a:bodyPr/>
          <a:lstStyle/>
          <a:p>
            <a:pPr>
              <a:defRPr sz="800"/>
            </a:pPr>
            <a:endParaRPr lang="en-US"/>
          </a:p>
        </c:txPr>
        <c:crossAx val="104358272"/>
        <c:crosses val="autoZero"/>
        <c:auto val="1"/>
        <c:lblAlgn val="ctr"/>
        <c:lblOffset val="100"/>
        <c:noMultiLvlLbl val="0"/>
      </c:catAx>
      <c:valAx>
        <c:axId val="1043582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6363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003674758674702E-2"/>
          <c:y val="3.6217678435356872E-2"/>
          <c:w val="0.92400725396085803"/>
          <c:h val="0.7293858626441626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marker>
            <c:symbol val="diamond"/>
            <c:size val="23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</c:marker>
          <c:dLbls>
            <c:dLbl>
              <c:idx val="0"/>
              <c:layout>
                <c:manualLayout>
                  <c:x val="-3.4073344976699106E-3"/>
                  <c:y val="-1.42369020501138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988363496102721E-3"/>
                  <c:y val="-1.13895216400911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6945127660124896E-5"/>
                  <c:y val="-3.70159453302961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5560729700015084E-3"/>
                  <c:y val="2.27790432801822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988363496102721E-3"/>
                  <c:y val="-2.847380410022779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1236959213531618E-3"/>
                  <c:y val="2.27790432801822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7.3803732773036393E-5"/>
                  <c:y val="1.70842824601366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6.6669083529818825E-3"/>
                  <c:y val="-4.27107061503416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2965090488308165E-3"/>
                  <c:y val="3.98633257403189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3703993041510664E-3"/>
                  <c:y val="-8.542141230068337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5.6788908294498515E-3"/>
                  <c:y val="-5.694760820045558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Dir val="y"/>
            <c:errBarType val="both"/>
            <c:errValType val="cust"/>
            <c:noEndCap val="0"/>
            <c:plus>
              <c:numRef>
                <c:f>Sheet1!$C$2:$C$11</c:f>
                <c:numCache>
                  <c:formatCode>General</c:formatCode>
                  <c:ptCount val="10"/>
                  <c:pt idx="0">
                    <c:v>0.1265</c:v>
                  </c:pt>
                  <c:pt idx="1">
                    <c:v>0.17</c:v>
                  </c:pt>
                  <c:pt idx="2">
                    <c:v>0.14199999999999999</c:v>
                  </c:pt>
                  <c:pt idx="3">
                    <c:v>0.13550000000000001</c:v>
                  </c:pt>
                  <c:pt idx="4">
                    <c:v>0.1191</c:v>
                  </c:pt>
                  <c:pt idx="5">
                    <c:v>0.1638</c:v>
                  </c:pt>
                  <c:pt idx="6">
                    <c:v>9.6699999999999994E-2</c:v>
                  </c:pt>
                  <c:pt idx="7">
                    <c:v>0.2331</c:v>
                  </c:pt>
                  <c:pt idx="8">
                    <c:v>0.14369999999999999</c:v>
                  </c:pt>
                  <c:pt idx="9">
                    <c:v>0.19239999999999999</c:v>
                  </c:pt>
                </c:numCache>
              </c:numRef>
            </c:plus>
            <c:minus>
              <c:numRef>
                <c:f>Sheet1!$C$2:$C$11</c:f>
                <c:numCache>
                  <c:formatCode>General</c:formatCode>
                  <c:ptCount val="10"/>
                  <c:pt idx="0">
                    <c:v>0.1265</c:v>
                  </c:pt>
                  <c:pt idx="1">
                    <c:v>0.17</c:v>
                  </c:pt>
                  <c:pt idx="2">
                    <c:v>0.14199999999999999</c:v>
                  </c:pt>
                  <c:pt idx="3">
                    <c:v>0.13550000000000001</c:v>
                  </c:pt>
                  <c:pt idx="4">
                    <c:v>0.1191</c:v>
                  </c:pt>
                  <c:pt idx="5">
                    <c:v>0.1638</c:v>
                  </c:pt>
                  <c:pt idx="6">
                    <c:v>9.6699999999999994E-2</c:v>
                  </c:pt>
                  <c:pt idx="7">
                    <c:v>0.2331</c:v>
                  </c:pt>
                  <c:pt idx="8">
                    <c:v>0.14369999999999999</c:v>
                  </c:pt>
                  <c:pt idx="9">
                    <c:v>0.19239999999999999</c:v>
                  </c:pt>
                </c:numCache>
              </c:numRef>
            </c:minus>
          </c:errBars>
          <c:cat>
            <c:numRef>
              <c:f>Sheet1!$A$2:$A$11</c:f>
              <c:numCache>
                <c:formatCode>General</c:formatCode>
                <c:ptCount val="10"/>
              </c:numCache>
            </c:numRef>
          </c:cat>
          <c:val>
            <c:numRef>
              <c:f>Sheet1!$B$2:$B$11</c:f>
              <c:numCache>
                <c:formatCode>0%</c:formatCode>
                <c:ptCount val="10"/>
                <c:pt idx="0">
                  <c:v>0.73080000000000001</c:v>
                </c:pt>
                <c:pt idx="1">
                  <c:v>0.38</c:v>
                </c:pt>
                <c:pt idx="2">
                  <c:v>0.29470000000000002</c:v>
                </c:pt>
                <c:pt idx="3">
                  <c:v>0.27760000000000001</c:v>
                </c:pt>
                <c:pt idx="4">
                  <c:v>0.2374</c:v>
                </c:pt>
                <c:pt idx="5">
                  <c:v>0.27700000000000002</c:v>
                </c:pt>
                <c:pt idx="6">
                  <c:v>0.2681</c:v>
                </c:pt>
                <c:pt idx="7">
                  <c:v>0.58240000000000003</c:v>
                </c:pt>
                <c:pt idx="8">
                  <c:v>0.21390000000000001</c:v>
                </c:pt>
                <c:pt idx="9">
                  <c:v>0.43219999999999997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5E7-4C3C-BAE3-F1D633501F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338816"/>
        <c:axId val="110340352"/>
      </c:lineChart>
      <c:catAx>
        <c:axId val="110338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2700000"/>
          <a:lstStyle/>
          <a:p>
            <a:pPr>
              <a:defRPr sz="1050">
                <a:solidFill>
                  <a:schemeClr val="tx1">
                    <a:lumMod val="75000"/>
                  </a:schemeClr>
                </a:solidFill>
              </a:defRPr>
            </a:pPr>
            <a:endParaRPr lang="en-US"/>
          </a:p>
        </c:txPr>
        <c:crossAx val="110340352"/>
        <c:crosses val="autoZero"/>
        <c:auto val="1"/>
        <c:lblAlgn val="ctr"/>
        <c:lblOffset val="100"/>
        <c:noMultiLvlLbl val="0"/>
      </c:catAx>
      <c:valAx>
        <c:axId val="110340352"/>
        <c:scaling>
          <c:orientation val="minMax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10338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277912881815908E-2"/>
          <c:y val="5.4418088736437491E-2"/>
          <c:w val="0.91038472979593277"/>
          <c:h val="0.876951704312740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1"/>
              <c:layout>
                <c:manualLayout>
                  <c:x val="1.508580138627824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3C7-4012-AFFF-952E8F13696F}"/>
                </c:ext>
              </c:extLst>
            </c:dLbl>
            <c:dLbl>
              <c:idx val="10"/>
              <c:layout>
                <c:manualLayout>
                  <c:x val="-1.5085801386278241E-3"/>
                  <c:y val="-1.9896965500138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3C7-4012-AFFF-952E8F13696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TV</c:v>
                </c:pt>
                <c:pt idx="1">
                  <c:v>Radio</c:v>
                </c:pt>
                <c:pt idx="2">
                  <c:v>Social Display</c:v>
                </c:pt>
                <c:pt idx="3">
                  <c:v>Social Video</c:v>
                </c:pt>
                <c:pt idx="4">
                  <c:v>Online Video</c:v>
                </c:pt>
                <c:pt idx="5">
                  <c:v>Online Display</c:v>
                </c:pt>
                <c:pt idx="6">
                  <c:v>Total Print</c:v>
                </c:pt>
                <c:pt idx="7">
                  <c:v>OOH Roadside</c:v>
                </c:pt>
                <c:pt idx="8">
                  <c:v>OOH Transport</c:v>
                </c:pt>
                <c:pt idx="9">
                  <c:v>POS</c:v>
                </c:pt>
              </c:strCache>
            </c:strRef>
          </c:cat>
          <c:val>
            <c:numRef>
              <c:f>Sheet1!$B$2:$B$11</c:f>
              <c:numCache>
                <c:formatCode>0.0</c:formatCode>
                <c:ptCount val="10"/>
                <c:pt idx="0">
                  <c:v>10.282080963287401</c:v>
                </c:pt>
                <c:pt idx="1">
                  <c:v>11.147460836326999</c:v>
                </c:pt>
                <c:pt idx="2">
                  <c:v>4.5124589394291998</c:v>
                </c:pt>
                <c:pt idx="3">
                  <c:v>6.8571131419687896</c:v>
                </c:pt>
                <c:pt idx="4">
                  <c:v>6.0208218566057203</c:v>
                </c:pt>
                <c:pt idx="5">
                  <c:v>6.8939727686076102</c:v>
                </c:pt>
                <c:pt idx="6">
                  <c:v>3.8849007133534901</c:v>
                </c:pt>
                <c:pt idx="7">
                  <c:v>16.4364130152134</c:v>
                </c:pt>
                <c:pt idx="8">
                  <c:v>12.117277134864599</c:v>
                </c:pt>
                <c:pt idx="9">
                  <c:v>5.8953838421884504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3C7-4012-AFFF-952E8F1369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axId val="104217984"/>
        <c:axId val="149158912"/>
      </c:barChart>
      <c:catAx>
        <c:axId val="1042179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9158912"/>
        <c:crosses val="autoZero"/>
        <c:auto val="1"/>
        <c:lblAlgn val="ctr"/>
        <c:lblOffset val="100"/>
        <c:noMultiLvlLbl val="0"/>
      </c:catAx>
      <c:valAx>
        <c:axId val="149158912"/>
        <c:scaling>
          <c:orientation val="minMax"/>
          <c:max val="25"/>
          <c:min val="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04217984"/>
        <c:crosses val="autoZero"/>
        <c:crossBetween val="between"/>
        <c:maj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790710480198191"/>
          <c:y val="0.13321196588150741"/>
          <c:w val="0.66903366301267786"/>
          <c:h val="0.83521441583155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Brand Communication Awareness</c:v>
                </c:pt>
              </c:strCache>
            </c:strRef>
          </c:tx>
          <c:spPr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BD3-4CC7-AA76-3D6FFDAA308A}"/>
              </c:ext>
            </c:extLst>
          </c:dPt>
          <c:cat>
            <c:strRef>
              <c:f>Sheet1!$A$2:$A$8</c:f>
              <c:strCache>
                <c:ptCount val="7"/>
                <c:pt idx="0">
                  <c:v>ТВ</c:v>
                </c:pt>
                <c:pt idx="1">
                  <c:v>Наружная реклама</c:v>
                </c:pt>
                <c:pt idx="2">
                  <c:v>Печать</c:v>
                </c:pt>
                <c:pt idx="3">
                  <c:v>Радио</c:v>
                </c:pt>
                <c:pt idx="4">
                  <c:v>Социальные сети</c:v>
                </c:pt>
                <c:pt idx="5">
                  <c:v>Онлайн-видео</c:v>
                </c:pt>
                <c:pt idx="6">
                  <c:v>Кинотеатры</c:v>
                </c:pt>
              </c:strCache>
            </c:strRef>
          </c:cat>
          <c:val>
            <c:numRef>
              <c:f>Sheet1!$B$2:$B$8</c:f>
              <c:numCache>
                <c:formatCode>0</c:formatCode>
                <c:ptCount val="7"/>
                <c:pt idx="0">
                  <c:v>423.61111111111109</c:v>
                </c:pt>
                <c:pt idx="1">
                  <c:v>126</c:v>
                </c:pt>
                <c:pt idx="2">
                  <c:v>82</c:v>
                </c:pt>
                <c:pt idx="3">
                  <c:v>81.018518518518519</c:v>
                </c:pt>
                <c:pt idx="4">
                  <c:v>49.768518518518519</c:v>
                </c:pt>
                <c:pt idx="5">
                  <c:v>42.824074074074076</c:v>
                </c:pt>
                <c:pt idx="6">
                  <c:v>8.1018518518518512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A84-4829-8C68-11E6390BAE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2438656"/>
        <c:axId val="152440192"/>
      </c:barChart>
      <c:catAx>
        <c:axId val="1524386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440192"/>
        <c:crosses val="autoZero"/>
        <c:auto val="1"/>
        <c:lblAlgn val="ctr"/>
        <c:lblOffset val="100"/>
        <c:noMultiLvlLbl val="0"/>
      </c:catAx>
      <c:valAx>
        <c:axId val="152440192"/>
        <c:scaling>
          <c:orientation val="minMax"/>
          <c:max val="500"/>
        </c:scaling>
        <c:delete val="1"/>
        <c:axPos val="t"/>
        <c:numFmt formatCode="0" sourceLinked="1"/>
        <c:majorTickMark val="none"/>
        <c:minorTickMark val="none"/>
        <c:tickLblPos val="nextTo"/>
        <c:crossAx val="15243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88816614079769E-2"/>
          <c:y val="0.12342414421255803"/>
          <c:w val="0.93222366771840459"/>
          <c:h val="0.845002237500508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737-40D2-A8E7-51E99F5D596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TV</c:v>
                </c:pt>
                <c:pt idx="1">
                  <c:v>OOH Roadside</c:v>
                </c:pt>
                <c:pt idx="2">
                  <c:v>Print</c:v>
                </c:pt>
                <c:pt idx="3">
                  <c:v>Radio</c:v>
                </c:pt>
                <c:pt idx="4">
                  <c:v>Social</c:v>
                </c:pt>
                <c:pt idx="5">
                  <c:v>Online Video</c:v>
                </c:pt>
                <c:pt idx="6">
                  <c:v>Cinema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81</c:v>
                </c:pt>
                <c:pt idx="1">
                  <c:v>52</c:v>
                </c:pt>
                <c:pt idx="2">
                  <c:v>43</c:v>
                </c:pt>
                <c:pt idx="3">
                  <c:v>46</c:v>
                </c:pt>
                <c:pt idx="4">
                  <c:v>41</c:v>
                </c:pt>
                <c:pt idx="5">
                  <c:v>32</c:v>
                </c:pt>
                <c:pt idx="6">
                  <c:v>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2B3-492B-824F-05B5A452EF0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TV</c:v>
                </c:pt>
                <c:pt idx="1">
                  <c:v>OOH Roadside</c:v>
                </c:pt>
                <c:pt idx="2">
                  <c:v>Print</c:v>
                </c:pt>
                <c:pt idx="3">
                  <c:v>Radio</c:v>
                </c:pt>
                <c:pt idx="4">
                  <c:v>Social</c:v>
                </c:pt>
                <c:pt idx="5">
                  <c:v>Online Video</c:v>
                </c:pt>
                <c:pt idx="6">
                  <c:v>Cinema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19</c:v>
                </c:pt>
                <c:pt idx="1">
                  <c:v>48</c:v>
                </c:pt>
                <c:pt idx="2">
                  <c:v>57</c:v>
                </c:pt>
                <c:pt idx="3">
                  <c:v>54</c:v>
                </c:pt>
                <c:pt idx="4">
                  <c:v>59</c:v>
                </c:pt>
                <c:pt idx="5">
                  <c:v>68</c:v>
                </c:pt>
                <c:pt idx="6">
                  <c:v>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2B3-492B-824F-05B5A452EF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54835200"/>
        <c:axId val="155140096"/>
      </c:barChart>
      <c:catAx>
        <c:axId val="15483520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55140096"/>
        <c:crosses val="autoZero"/>
        <c:auto val="1"/>
        <c:lblAlgn val="ctr"/>
        <c:lblOffset val="100"/>
        <c:noMultiLvlLbl val="0"/>
      </c:catAx>
      <c:valAx>
        <c:axId val="15514009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54835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165600686296586"/>
          <c:y val="0.12916480208290956"/>
          <c:w val="0.77234734646253933"/>
          <c:h val="0.839261579630156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Communication Awareness</c:v>
                </c:pt>
              </c:strCache>
            </c:strRef>
          </c:tx>
          <c:spPr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C528-4FBA-A8C6-BB06C11476A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528-4FBA-A8C6-BB06C11476AE}"/>
              </c:ext>
            </c:extLst>
          </c:dPt>
          <c:cat>
            <c:strRef>
              <c:f>Sheet1!$A$2:$A$8</c:f>
              <c:strCache>
                <c:ptCount val="7"/>
                <c:pt idx="0">
                  <c:v>ТВ</c:v>
                </c:pt>
                <c:pt idx="1">
                  <c:v>Социальные сети</c:v>
                </c:pt>
                <c:pt idx="2">
                  <c:v>Печать</c:v>
                </c:pt>
                <c:pt idx="3">
                  <c:v>Радио</c:v>
                </c:pt>
                <c:pt idx="4">
                  <c:v>Наружная реклама</c:v>
                </c:pt>
                <c:pt idx="5">
                  <c:v>Онлай-видео</c:v>
                </c:pt>
                <c:pt idx="6">
                  <c:v>Кинотеатры</c:v>
                </c:pt>
              </c:strCache>
            </c:strRef>
          </c:cat>
          <c:val>
            <c:numRef>
              <c:f>Sheet1!$B$2:$B$8</c:f>
              <c:numCache>
                <c:formatCode>0</c:formatCode>
                <c:ptCount val="7"/>
                <c:pt idx="0">
                  <c:v>452.05479452054777</c:v>
                </c:pt>
                <c:pt idx="1">
                  <c:v>85.388127853881258</c:v>
                </c:pt>
                <c:pt idx="2">
                  <c:v>85</c:v>
                </c:pt>
                <c:pt idx="3">
                  <c:v>85.388127853881258</c:v>
                </c:pt>
                <c:pt idx="4">
                  <c:v>60</c:v>
                </c:pt>
                <c:pt idx="5">
                  <c:v>45.205479452054782</c:v>
                </c:pt>
                <c:pt idx="6">
                  <c:v>25.114155251141547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A84-4829-8C68-11E6390BAE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9856512"/>
        <c:axId val="179858048"/>
      </c:barChart>
      <c:catAx>
        <c:axId val="1798565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858048"/>
        <c:crosses val="autoZero"/>
        <c:auto val="1"/>
        <c:lblAlgn val="ctr"/>
        <c:lblOffset val="100"/>
        <c:noMultiLvlLbl val="0"/>
      </c:catAx>
      <c:valAx>
        <c:axId val="179858048"/>
        <c:scaling>
          <c:orientation val="minMax"/>
        </c:scaling>
        <c:delete val="1"/>
        <c:axPos val="t"/>
        <c:numFmt formatCode="0" sourceLinked="1"/>
        <c:majorTickMark val="none"/>
        <c:minorTickMark val="none"/>
        <c:tickLblPos val="nextTo"/>
        <c:crossAx val="17985651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AC5B1-F58D-4268-BB75-9856A9D794A6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00C33-90AE-4963-9AD8-3B07939F57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606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Коллеги,</a:t>
            </a:r>
            <a:r>
              <a:rPr lang="ru-RU" baseline="0" dirty="0" smtClean="0"/>
              <a:t> добрый день. Меня зовут Татьяна Иванова, я отвечаю за направление медиа-эффективности в исследовательском агентстве Миллвард Браун.</a:t>
            </a:r>
          </a:p>
          <a:p>
            <a:r>
              <a:rPr lang="ru-RU" baseline="0" dirty="0" smtClean="0"/>
              <a:t>И сегодня мы как раз поговорим об одном из медиа  - то есть о наружной рекламе.</a:t>
            </a:r>
          </a:p>
          <a:p>
            <a:r>
              <a:rPr lang="ru-RU" baseline="0" dirty="0" smtClean="0"/>
              <a:t>Но вначале я бы просто хотела сказать, что в этом году, когда нам пришлось пережить засилье </a:t>
            </a:r>
            <a:r>
              <a:rPr lang="ru-RU" baseline="0" dirty="0" err="1" smtClean="0"/>
              <a:t>онлайна</a:t>
            </a:r>
            <a:r>
              <a:rPr lang="ru-RU" baseline="0" dirty="0" smtClean="0"/>
              <a:t> во всех сферах жизни, оффлайн-медиа приобретают какую-то особую ценность. Когда у тебя есть доступ к чему-то в реальности, а не в </a:t>
            </a:r>
            <a:r>
              <a:rPr lang="ru-RU" baseline="0" dirty="0" err="1" smtClean="0"/>
              <a:t>онлайне</a:t>
            </a:r>
            <a:r>
              <a:rPr lang="ru-RU" baseline="0" dirty="0" smtClean="0"/>
              <a:t>, чувствуешь себя избранным. И я очень рада, что у нас здесь сегодня встречи в живом формате.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4502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Так вот, благодаря</a:t>
            </a:r>
            <a:r>
              <a:rPr lang="ru-RU" baseline="0" dirty="0" smtClean="0"/>
              <a:t> этому подходу мы знаем, что у наружной рекламы действительно высокий охват – он уступает только ТВ. </a:t>
            </a:r>
          </a:p>
          <a:p>
            <a:r>
              <a:rPr lang="ru-RU" baseline="0" dirty="0" smtClean="0"/>
              <a:t>Значит, это медиа отлично работает на контакт с широкой аудиторией.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6076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Кроме того, у наружной рекламы самая высокая частота показов, и это</a:t>
            </a:r>
            <a:r>
              <a:rPr lang="ru-RU" baseline="0" dirty="0" smtClean="0"/>
              <a:t> тоже открывает множество возможностей.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5553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Наружная</a:t>
            </a:r>
            <a:r>
              <a:rPr lang="ru-RU" baseline="0" dirty="0" smtClean="0"/>
              <a:t> реклама хорошо строит знание бренда.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7435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Строить</a:t>
            </a:r>
            <a:r>
              <a:rPr lang="ru-RU" baseline="0" dirty="0" smtClean="0"/>
              <a:t> имидж бренда наружной реклама труднее – но это логично, так как время контакта с наружной рекламой невелико.</a:t>
            </a:r>
          </a:p>
          <a:p>
            <a:r>
              <a:rPr lang="ru-RU" baseline="0" dirty="0" smtClean="0"/>
              <a:t>Однако и это тоже возможно.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4130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Нужно учитывать, что наружная реклама наиболее эффективна</a:t>
            </a:r>
            <a:r>
              <a:rPr lang="ru-RU" baseline="0" dirty="0" smtClean="0"/>
              <a:t> в сочетании с другими медиа в многоканальной рекламной кампании.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72D1E-C023-4165-85F2-E0C0392DFC8C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7925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Наиболее сильный синергетический эффект по всем показателям бренда у наружной рекламы наблюдается с ТВ и рекламой</a:t>
            </a:r>
            <a:r>
              <a:rPr lang="ru-RU" baseline="0" dirty="0" smtClean="0"/>
              <a:t> в точках продаж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8854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Напоследок</a:t>
            </a:r>
            <a:r>
              <a:rPr lang="ru-RU" baseline="0" dirty="0" smtClean="0"/>
              <a:t> пару слов о подходе, который позволяет нам говорить клиентам об эффективности наружной рекламы.</a:t>
            </a:r>
          </a:p>
          <a:p>
            <a:r>
              <a:rPr lang="ru-RU" baseline="0" dirty="0" smtClean="0"/>
              <a:t>Как я уже сказала, подход </a:t>
            </a:r>
            <a:r>
              <a:rPr lang="en-US" baseline="0" dirty="0" smtClean="0"/>
              <a:t>CrossMedia </a:t>
            </a:r>
            <a:r>
              <a:rPr lang="ru-RU" baseline="0" dirty="0" smtClean="0"/>
              <a:t>не опирается на запоминание рекламы. Но как же он работает?</a:t>
            </a:r>
          </a:p>
          <a:p>
            <a:r>
              <a:rPr lang="ru-RU" baseline="0" dirty="0" smtClean="0"/>
              <a:t>Он использует два пакета данных</a:t>
            </a:r>
          </a:p>
          <a:p>
            <a:r>
              <a:rPr lang="ru-RU" baseline="0" dirty="0" smtClean="0"/>
              <a:t>Во-первых, данные опроса о поведении респондентов, о том, как они смотрят ТВ, в какие магазины ходят, какими приложениями пользуются, и для наружной рекламы – по каким улицам пролегают их маршруты.</a:t>
            </a:r>
          </a:p>
          <a:p>
            <a:r>
              <a:rPr lang="ru-RU" dirty="0" smtClean="0"/>
              <a:t>Во-вторых, данные медиа-плана клиента</a:t>
            </a:r>
            <a:r>
              <a:rPr lang="ru-RU" baseline="0" dirty="0" smtClean="0"/>
              <a:t> о том, где и как они показывали свою рекламу.</a:t>
            </a:r>
          </a:p>
          <a:p>
            <a:r>
              <a:rPr lang="ru-RU" baseline="0" dirty="0" smtClean="0"/>
              <a:t>Мы сопоставляем первое и второе и вычисляем для респондентов вероятность того, что он контактировал с рекламой в том или ином медиа.</a:t>
            </a:r>
          </a:p>
          <a:p>
            <a:r>
              <a:rPr lang="ru-RU" baseline="0" dirty="0" smtClean="0"/>
              <a:t>А потом можно рассчитать, как эта вероятность влияет на показатели бренда.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9953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Подведем итоги.</a:t>
            </a:r>
            <a:r>
              <a:rPr lang="ru-RU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847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Давайте</a:t>
            </a:r>
            <a:r>
              <a:rPr lang="ru-RU" baseline="0" dirty="0" smtClean="0"/>
              <a:t> перейдём к наружной рекламе. 2020 год был для нее не лучшим, но и до того, как подкрался </a:t>
            </a:r>
            <a:r>
              <a:rPr lang="ru-RU" baseline="0" dirty="0" err="1" smtClean="0"/>
              <a:t>ковид</a:t>
            </a:r>
            <a:r>
              <a:rPr lang="ru-RU" baseline="0" dirty="0" smtClean="0"/>
              <a:t>, маркетологи уже планировали снижение инвестиций в </a:t>
            </a:r>
            <a:r>
              <a:rPr lang="ru-RU" baseline="0" dirty="0" err="1" smtClean="0"/>
              <a:t>наружку</a:t>
            </a:r>
            <a:r>
              <a:rPr lang="ru-RU" baseline="0" dirty="0" smtClean="0"/>
              <a:t>.</a:t>
            </a:r>
          </a:p>
          <a:p>
            <a:r>
              <a:rPr lang="ru-RU" baseline="0" dirty="0" smtClean="0"/>
              <a:t>Это мы выяснили в ходе исследования </a:t>
            </a:r>
            <a:r>
              <a:rPr lang="en-US" baseline="0" dirty="0" smtClean="0"/>
              <a:t>Getting Media right, </a:t>
            </a:r>
            <a:r>
              <a:rPr lang="ru-RU" baseline="0" dirty="0" smtClean="0"/>
              <a:t>которое проводили совместно с </a:t>
            </a:r>
            <a:r>
              <a:rPr lang="en-US" baseline="0" dirty="0" smtClean="0"/>
              <a:t>Effie.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14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Итак,</a:t>
            </a:r>
            <a:r>
              <a:rPr lang="ru-RU" baseline="0" dirty="0" smtClean="0"/>
              <a:t> и для благополучного сценария ожидалось, что инвестиции в рекламу в модном </a:t>
            </a:r>
            <a:r>
              <a:rPr lang="ru-RU" baseline="0" dirty="0" err="1" smtClean="0"/>
              <a:t>онлайне</a:t>
            </a:r>
            <a:r>
              <a:rPr lang="ru-RU" baseline="0" dirty="0" smtClean="0"/>
              <a:t> будут расти, а в наружной рекламе, ТВ-рекламе и в радио – сокращаться.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595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Данные АКАР по первому полугодию 2020 говорят</a:t>
            </a:r>
            <a:r>
              <a:rPr lang="ru-RU" baseline="0" dirty="0" smtClean="0"/>
              <a:t> нам, что примерно так и получилось… ну разве что Интернет всё-таки не вырос, и поделом ему.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366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Но</a:t>
            </a:r>
            <a:r>
              <a:rPr lang="ru-RU" baseline="0" dirty="0" smtClean="0"/>
              <a:t> здесь важно даже не столько то, где и на сколько сократились бюджеты, сколько тот факт, что вопрос эффективности инвестиций становится ещё более острым – это данные нашего исследования Компас среди специалистов по маркетингу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939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Но это должна</a:t>
            </a:r>
            <a:r>
              <a:rPr lang="ru-RU" baseline="0" dirty="0" smtClean="0"/>
              <a:t> быть подлинная, а не мнимая эффективность.</a:t>
            </a:r>
          </a:p>
          <a:p>
            <a:r>
              <a:rPr lang="ru-RU" baseline="0" dirty="0" smtClean="0"/>
              <a:t>Как в этом комиксе – человек столкнулся с рекламой кроссовок по радио, на улице, в почте, на ТВ, но заказал кроссовки с мобильного … значит, это и был самый эффективный канал!</a:t>
            </a:r>
          </a:p>
          <a:p>
            <a:r>
              <a:rPr lang="ru-RU" baseline="0" dirty="0" smtClean="0"/>
              <a:t>Правильно учесть вклад различных медиа – </a:t>
            </a:r>
            <a:r>
              <a:rPr lang="ru-RU" baseline="0" dirty="0" err="1" smtClean="0"/>
              <a:t>несамая</a:t>
            </a:r>
            <a:r>
              <a:rPr lang="ru-RU" baseline="0" dirty="0" smtClean="0"/>
              <a:t> простая задача, и, возможно, популярность </a:t>
            </a:r>
            <a:r>
              <a:rPr lang="ru-RU" baseline="0" dirty="0" err="1" smtClean="0"/>
              <a:t>онлайна</a:t>
            </a:r>
            <a:r>
              <a:rPr lang="ru-RU" baseline="0" dirty="0" smtClean="0"/>
              <a:t> зиждется именно на этом.</a:t>
            </a:r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629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Чтобы</a:t>
            </a:r>
            <a:r>
              <a:rPr lang="ru-RU" baseline="0" dirty="0" smtClean="0"/>
              <a:t> оптимизировать рекламный бюджет, нужно узнать, что в вашей рекламной кампании отработало хорошо, а что – нет. Но как это выяснить?</a:t>
            </a:r>
          </a:p>
          <a:p>
            <a:r>
              <a:rPr lang="ru-RU" baseline="0" dirty="0" smtClean="0"/>
              <a:t>Многие специалисты по маркетингу испытывают недостаток в инструментах, которые могут такую задачу решать. </a:t>
            </a:r>
          </a:p>
          <a:p>
            <a:r>
              <a:rPr lang="ru-RU" baseline="0" dirty="0" smtClean="0"/>
              <a:t>И традиционные методы измерения мультимедиа-кампаний не дают веских аргументов для сохранения бюджетов наружной рекламы.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00C33-90AE-4963-9AD8-3B07939F57E9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194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потребительских </a:t>
            </a:r>
            <a:r>
              <a:rPr lang="ru-RU" dirty="0" err="1" smtClean="0"/>
              <a:t>трекинговых</a:t>
            </a:r>
            <a:r>
              <a:rPr lang="ru-RU" dirty="0" smtClean="0"/>
              <a:t> исследованиях / пост замерах единственный способ оценить эффективность наружной рекламы – спросить, видели ли её респонденты. При таком подходе на ум обычно быстрее всего приходит ТВ. Наружную</a:t>
            </a:r>
            <a:r>
              <a:rPr lang="ru-RU" baseline="0" dirty="0" smtClean="0"/>
              <a:t>  рекламу запоминают куда меньше респондентов. Но говорит ли эта цифра что-то о реальном охвате наружной рекламы? Нет. Просто респондентам обычно проще всего назвать ТВ как основное медиа.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46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Кантар использует</a:t>
            </a:r>
            <a:r>
              <a:rPr lang="ru-RU" baseline="0" dirty="0" smtClean="0"/>
              <a:t> иной подход к оценке эффективности медиа. С помощью этого подхода было измерено большое количество рекламных кампаний по всему миру.</a:t>
            </a:r>
          </a:p>
          <a:p>
            <a:r>
              <a:rPr lang="ru-RU" baseline="0" dirty="0" smtClean="0"/>
              <a:t>Этот подход называется </a:t>
            </a:r>
            <a:r>
              <a:rPr lang="ru-RU" baseline="0" dirty="0" err="1" smtClean="0"/>
              <a:t>КроссМедиа</a:t>
            </a:r>
            <a:r>
              <a:rPr lang="ru-RU" baseline="0" dirty="0" smtClean="0"/>
              <a:t>, он не опирается на запоминание рекламы и даёт совсем иную картину.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96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62799" y="1138238"/>
            <a:ext cx="4665663" cy="1787237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62799" y="3146902"/>
            <a:ext cx="4665663" cy="1882298"/>
          </a:xfr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830" y="561243"/>
            <a:ext cx="2052000" cy="41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50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1708150"/>
            <a:ext cx="5626800" cy="4003200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  <a:latin typeface="+mn-lt"/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Content Placeholder 35"/>
          <p:cNvSpPr>
            <a:spLocks noGrp="1"/>
          </p:cNvSpPr>
          <p:nvPr>
            <p:ph sz="quarter" idx="14" hasCustomPrompt="1"/>
          </p:nvPr>
        </p:nvSpPr>
        <p:spPr>
          <a:xfrm>
            <a:off x="6191574" y="1708150"/>
            <a:ext cx="5626800" cy="4003200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  <a:latin typeface="+mn-lt"/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9999" y="430717"/>
            <a:ext cx="11466875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2400"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57188" y="909635"/>
            <a:ext cx="11477331" cy="396875"/>
          </a:xfrm>
        </p:spPr>
        <p:txBody>
          <a:bodyPr/>
          <a:lstStyle>
            <a:lvl1pPr>
              <a:defRPr sz="2200">
                <a:latin typeface="+mn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6393509"/>
            <a:ext cx="4670778" cy="197792"/>
          </a:xfrm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257886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4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60362" y="1712368"/>
            <a:ext cx="2730356" cy="400049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  <a:latin typeface="+mn-lt"/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6096000" y="6393509"/>
            <a:ext cx="4670778" cy="197792"/>
          </a:xfrm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8" name="Title Placeholder 1"/>
          <p:cNvSpPr>
            <a:spLocks noGrp="1"/>
          </p:cNvSpPr>
          <p:nvPr>
            <p:ph type="title"/>
          </p:nvPr>
        </p:nvSpPr>
        <p:spPr>
          <a:xfrm>
            <a:off x="360363" y="430717"/>
            <a:ext cx="11466510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24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9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360362" y="909635"/>
            <a:ext cx="11466511" cy="396875"/>
          </a:xfrm>
        </p:spPr>
        <p:txBody>
          <a:bodyPr/>
          <a:lstStyle>
            <a:lvl1pPr>
              <a:defRPr sz="18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0" name="Content Placeholder 2"/>
          <p:cNvSpPr>
            <a:spLocks noGrp="1"/>
          </p:cNvSpPr>
          <p:nvPr>
            <p:ph idx="20"/>
          </p:nvPr>
        </p:nvSpPr>
        <p:spPr>
          <a:xfrm>
            <a:off x="3272084" y="1712368"/>
            <a:ext cx="2730356" cy="400049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  <a:latin typeface="+mn-lt"/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1" name="Content Placeholder 2"/>
          <p:cNvSpPr>
            <a:spLocks noGrp="1"/>
          </p:cNvSpPr>
          <p:nvPr>
            <p:ph idx="21"/>
          </p:nvPr>
        </p:nvSpPr>
        <p:spPr>
          <a:xfrm>
            <a:off x="6183806" y="1712368"/>
            <a:ext cx="2730356" cy="400049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  <a:latin typeface="+mn-lt"/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2" name="Content Placeholder 2"/>
          <p:cNvSpPr>
            <a:spLocks noGrp="1"/>
          </p:cNvSpPr>
          <p:nvPr>
            <p:ph idx="22"/>
          </p:nvPr>
        </p:nvSpPr>
        <p:spPr>
          <a:xfrm>
            <a:off x="9096517" y="1712368"/>
            <a:ext cx="2730356" cy="400049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  <a:latin typeface="+mn-lt"/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332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1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708150"/>
            <a:ext cx="11466873" cy="4018118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9999" y="430717"/>
            <a:ext cx="11466875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>
              <a:solidFill>
                <a:srgbClr val="717171"/>
              </a:solidFill>
            </a:endParaRP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6393509"/>
            <a:ext cx="4670778" cy="197792"/>
          </a:xfrm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pic>
        <p:nvPicPr>
          <p:cNvPr id="8" name="Picture 4" descr="effie awards russia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0639" y="6251111"/>
            <a:ext cx="565529" cy="44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M:\Marcomms\Europe\2012 Campaigns and projects\Russian Troyka\Approved Logos\logoARMI_WhiteBG_Color_Pantone-Coated.emf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9174" y="6326796"/>
            <a:ext cx="1410323" cy="38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842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-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6096000" y="6393509"/>
            <a:ext cx="4670778" cy="197792"/>
          </a:xfrm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8" name="Title Placeholder 1"/>
          <p:cNvSpPr>
            <a:spLocks noGrp="1"/>
          </p:cNvSpPr>
          <p:nvPr>
            <p:ph type="title"/>
          </p:nvPr>
        </p:nvSpPr>
        <p:spPr>
          <a:xfrm>
            <a:off x="360363" y="430717"/>
            <a:ext cx="11466510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79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360362" y="909635"/>
            <a:ext cx="11466511" cy="396875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814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59999" y="430717"/>
            <a:ext cx="11466875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357188" y="909635"/>
            <a:ext cx="11477331" cy="396875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6393509"/>
            <a:ext cx="4670778" cy="197792"/>
          </a:xfrm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828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59999" y="430717"/>
            <a:ext cx="11466875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357188" y="909635"/>
            <a:ext cx="11477331" cy="396875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6393509"/>
            <a:ext cx="4670778" cy="197792"/>
          </a:xfrm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553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59999" y="430717"/>
            <a:ext cx="11466875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357188" y="909635"/>
            <a:ext cx="11477331" cy="396875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6393509"/>
            <a:ext cx="4670778" cy="197792"/>
          </a:xfrm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553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3 x Content (7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98" y="1708150"/>
            <a:ext cx="3679200" cy="4003675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251325" y="1708150"/>
            <a:ext cx="3679200" cy="4003675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8142653" y="1708150"/>
            <a:ext cx="3677328" cy="4003675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59999" y="430717"/>
            <a:ext cx="11466875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57188" y="909635"/>
            <a:ext cx="11477331" cy="396875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6393509"/>
            <a:ext cx="4670778" cy="197792"/>
          </a:xfrm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994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2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1708150"/>
            <a:ext cx="5626800" cy="4003200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Content Placeholder 35"/>
          <p:cNvSpPr>
            <a:spLocks noGrp="1"/>
          </p:cNvSpPr>
          <p:nvPr>
            <p:ph sz="quarter" idx="14" hasCustomPrompt="1"/>
          </p:nvPr>
        </p:nvSpPr>
        <p:spPr>
          <a:xfrm>
            <a:off x="6191574" y="1708150"/>
            <a:ext cx="5626800" cy="4003200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9999" y="430717"/>
            <a:ext cx="11466875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>
              <a:solidFill>
                <a:srgbClr val="717171"/>
              </a:solidFill>
            </a:endParaRPr>
          </a:p>
        </p:txBody>
      </p:sp>
      <p:pic>
        <p:nvPicPr>
          <p:cNvPr id="9" name="Picture 4" descr="effie awards russia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2239" y="6250920"/>
            <a:ext cx="565529" cy="44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83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1 x content + heading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0B7F44-1A9D-43CE-8B94-70E892BCC6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00F0CD56-CDEF-4F99-82E9-F8344BA7D8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AF17232-4933-4B44-AB0A-14F73524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54A8CE99-0AD9-4D9C-9C09-47545620E9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11464925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58CF1398-AEAE-44BE-B05F-E03B17EB921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1466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47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1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/>
          <p:cNvSpPr>
            <a:spLocks noGrp="1"/>
          </p:cNvSpPr>
          <p:nvPr>
            <p:ph type="pic" sz="quarter" idx="13"/>
          </p:nvPr>
        </p:nvSpPr>
        <p:spPr>
          <a:xfrm>
            <a:off x="-6650" y="857"/>
            <a:ext cx="12200176" cy="6857143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3846097"/>
            <a:ext cx="11466875" cy="1143000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0" y="4989097"/>
            <a:ext cx="11466875" cy="1125748"/>
          </a:xfrm>
        </p:spPr>
        <p:txBody>
          <a:bodyPr anchor="t">
            <a:noAutofit/>
          </a:bodyPr>
          <a:lstStyle>
            <a:lvl1pPr marL="0" indent="0" algn="l">
              <a:spcBef>
                <a:spcPts val="20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239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698738-2E1C-4407-AE23-FC7C52247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38DB932A-F9A4-4379-8F69-FA63BDFA24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C347A58-42BF-4A47-A878-643A5CD2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051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2" y="1708149"/>
            <a:ext cx="11466511" cy="4018119"/>
          </a:xfr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59999" y="430717"/>
            <a:ext cx="11466875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357188" y="909635"/>
            <a:ext cx="11477331" cy="396875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6757" y="6300620"/>
            <a:ext cx="1361410" cy="392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020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708150"/>
            <a:ext cx="5626800" cy="4003675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8" name="Content Placeholder 35"/>
          <p:cNvSpPr>
            <a:spLocks noGrp="1"/>
          </p:cNvSpPr>
          <p:nvPr>
            <p:ph sz="quarter" idx="14"/>
          </p:nvPr>
        </p:nvSpPr>
        <p:spPr>
          <a:xfrm>
            <a:off x="6191574" y="1708150"/>
            <a:ext cx="5628408" cy="4003676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359999" y="430717"/>
            <a:ext cx="11466875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357188" y="909635"/>
            <a:ext cx="11477331" cy="396875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6757" y="6300620"/>
            <a:ext cx="1361410" cy="392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512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 (7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98" y="1708150"/>
            <a:ext cx="3679200" cy="4003675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251325" y="1708150"/>
            <a:ext cx="3679200" cy="4003675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8142653" y="1708150"/>
            <a:ext cx="3677328" cy="4003675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59999" y="430717"/>
            <a:ext cx="11466875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57188" y="909635"/>
            <a:ext cx="11477331" cy="396875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4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6757" y="6300620"/>
            <a:ext cx="1361410" cy="392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238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98" y="1708150"/>
            <a:ext cx="2714400" cy="4003675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>
            <a:off x="3279775" y="1708150"/>
            <a:ext cx="2714400" cy="4003675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>
            <a:off x="6199553" y="1708150"/>
            <a:ext cx="2714400" cy="4003675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>
            <a:off x="9105580" y="1708150"/>
            <a:ext cx="2714400" cy="4003675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59999" y="430717"/>
            <a:ext cx="11466875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57188" y="909635"/>
            <a:ext cx="11477331" cy="396875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6757" y="6300620"/>
            <a:ext cx="1361410" cy="392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980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59999" y="430717"/>
            <a:ext cx="11466875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357188" y="909635"/>
            <a:ext cx="11477331" cy="396875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6757" y="6300620"/>
            <a:ext cx="1361410" cy="392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820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59998" y="2984855"/>
            <a:ext cx="11468465" cy="1585557"/>
          </a:xfr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2564672"/>
            <a:ext cx="976312" cy="411163"/>
          </a:xfr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354012" y="6399213"/>
            <a:ext cx="5741987" cy="182562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232493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2 x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4" name="Title Placeholder 1"/>
          <p:cNvSpPr>
            <a:spLocks noGrp="1"/>
          </p:cNvSpPr>
          <p:nvPr>
            <p:ph type="title"/>
          </p:nvPr>
        </p:nvSpPr>
        <p:spPr>
          <a:xfrm>
            <a:off x="360363" y="430717"/>
            <a:ext cx="11466510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2400"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7"/>
          </p:nvPr>
        </p:nvSpPr>
        <p:spPr>
          <a:xfrm>
            <a:off x="360363" y="1712368"/>
            <a:ext cx="5642077" cy="400049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  <a:latin typeface="+mn-lt"/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20"/>
          </p:nvPr>
        </p:nvSpPr>
        <p:spPr>
          <a:xfrm>
            <a:off x="6183532" y="1712368"/>
            <a:ext cx="5643341" cy="400049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  <a:latin typeface="+mn-lt"/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360362" y="909635"/>
            <a:ext cx="11466511" cy="396875"/>
          </a:xfrm>
        </p:spPr>
        <p:txBody>
          <a:bodyPr/>
          <a:lstStyle>
            <a:lvl1pPr>
              <a:defRPr sz="1800">
                <a:latin typeface="+mn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819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70434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9999" y="1708150"/>
            <a:ext cx="11466875" cy="40036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6124991"/>
            <a:ext cx="12193200" cy="0"/>
          </a:xfrm>
          <a:prstGeom prst="line">
            <a:avLst/>
          </a:prstGeom>
          <a:ln w="19050">
            <a:gradFill>
              <a:gsLst>
                <a:gs pos="0">
                  <a:srgbClr val="F2DA64"/>
                </a:gs>
                <a:gs pos="18000">
                  <a:srgbClr val="A27700"/>
                </a:gs>
                <a:gs pos="71000">
                  <a:srgbClr val="D7B446"/>
                </a:gs>
                <a:gs pos="51000">
                  <a:srgbClr val="F2DA64"/>
                </a:gs>
                <a:gs pos="100000">
                  <a:srgbClr val="987000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-1143000" y="-438330"/>
            <a:ext cx="13716000" cy="6744832"/>
            <a:chOff x="-1143000" y="-438330"/>
            <a:chExt cx="13716000" cy="6744832"/>
          </a:xfrm>
        </p:grpSpPr>
        <p:cxnSp>
          <p:nvCxnSpPr>
            <p:cNvPr id="12" name="Straight Connector 11"/>
            <p:cNvCxnSpPr/>
            <p:nvPr userDrawn="1"/>
          </p:nvCxnSpPr>
          <p:spPr>
            <a:xfrm>
              <a:off x="11826875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-256200" y="1138238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-256200" y="612000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 userDrawn="1"/>
          </p:nvSpPr>
          <p:spPr>
            <a:xfrm>
              <a:off x="-747711" y="1075580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3.16cm</a:t>
              </a:r>
            </a:p>
          </p:txBody>
        </p:sp>
        <p:cxnSp>
          <p:nvCxnSpPr>
            <p:cNvPr id="21" name="Straight Connector 20"/>
            <p:cNvCxnSpPr/>
            <p:nvPr userDrawn="1"/>
          </p:nvCxnSpPr>
          <p:spPr>
            <a:xfrm>
              <a:off x="-256200" y="2282296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-256200" y="2854325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-256200" y="3998383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-256200" y="4570412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-256200" y="5142441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114935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2120034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309071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406140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5032086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600277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6973454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794413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891482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>
              <a:off x="9885506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>
              <a:off x="1085619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1104900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1007727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>
              <a:off x="9105543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>
              <a:off x="8133816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>
            <a:xfrm>
              <a:off x="71620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 userDrawn="1"/>
          </p:nvCxnSpPr>
          <p:spPr>
            <a:xfrm>
              <a:off x="5218635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 userDrawn="1"/>
          </p:nvCxnSpPr>
          <p:spPr>
            <a:xfrm>
              <a:off x="424690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 userDrawn="1"/>
          </p:nvCxnSpPr>
          <p:spPr>
            <a:xfrm>
              <a:off x="327518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 userDrawn="1"/>
          </p:nvCxnSpPr>
          <p:spPr>
            <a:xfrm>
              <a:off x="2303454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 userDrawn="1"/>
          </p:nvCxnSpPr>
          <p:spPr>
            <a:xfrm>
              <a:off x="1331727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 userDrawn="1"/>
          </p:nvSpPr>
          <p:spPr>
            <a:xfrm>
              <a:off x="-747711" y="164615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4.75cm</a:t>
              </a:r>
            </a:p>
          </p:txBody>
        </p:sp>
        <p:sp>
          <p:nvSpPr>
            <p:cNvPr id="52" name="TextBox 51"/>
            <p:cNvSpPr txBox="1"/>
            <p:nvPr userDrawn="1"/>
          </p:nvSpPr>
          <p:spPr>
            <a:xfrm>
              <a:off x="-747711" y="2216732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6.34cm</a:t>
              </a:r>
            </a:p>
          </p:txBody>
        </p:sp>
        <p:sp>
          <p:nvSpPr>
            <p:cNvPr id="53" name="TextBox 52"/>
            <p:cNvSpPr txBox="1"/>
            <p:nvPr userDrawn="1"/>
          </p:nvSpPr>
          <p:spPr>
            <a:xfrm>
              <a:off x="-747711" y="278730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7.93cm</a:t>
              </a: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-747711" y="3357884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9.52cm</a:t>
              </a:r>
            </a:p>
          </p:txBody>
        </p:sp>
        <p:sp>
          <p:nvSpPr>
            <p:cNvPr id="55" name="TextBox 54"/>
            <p:cNvSpPr txBox="1"/>
            <p:nvPr userDrawn="1"/>
          </p:nvSpPr>
          <p:spPr>
            <a:xfrm>
              <a:off x="-747711" y="3928460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11.11cm</a:t>
              </a:r>
            </a:p>
          </p:txBody>
        </p:sp>
        <p:sp>
          <p:nvSpPr>
            <p:cNvPr id="56" name="TextBox 55"/>
            <p:cNvSpPr txBox="1"/>
            <p:nvPr userDrawn="1"/>
          </p:nvSpPr>
          <p:spPr>
            <a:xfrm>
              <a:off x="-747711" y="44990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12.70cm</a:t>
              </a:r>
            </a:p>
          </p:txBody>
        </p:sp>
        <p:sp>
          <p:nvSpPr>
            <p:cNvPr id="57" name="TextBox 56"/>
            <p:cNvSpPr txBox="1"/>
            <p:nvPr userDrawn="1"/>
          </p:nvSpPr>
          <p:spPr>
            <a:xfrm>
              <a:off x="-747711" y="5069612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14.29cm</a:t>
              </a: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-747711" y="564018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15.87cm</a:t>
              </a:r>
            </a:p>
          </p:txBody>
        </p:sp>
        <p:sp>
          <p:nvSpPr>
            <p:cNvPr id="59" name="TextBox 58"/>
            <p:cNvSpPr txBox="1"/>
            <p:nvPr userDrawn="1"/>
          </p:nvSpPr>
          <p:spPr>
            <a:xfrm>
              <a:off x="-747711" y="6060280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17.00cm</a:t>
              </a: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30480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1.00cm</a:t>
              </a:r>
            </a:p>
          </p:txBody>
        </p:sp>
        <p:sp>
          <p:nvSpPr>
            <p:cNvPr id="61" name="TextBox 60"/>
            <p:cNvSpPr txBox="1"/>
            <p:nvPr userDrawn="1"/>
          </p:nvSpPr>
          <p:spPr>
            <a:xfrm>
              <a:off x="1276838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3.70cm</a:t>
              </a:r>
            </a:p>
          </p:txBody>
        </p:sp>
        <p:sp>
          <p:nvSpPr>
            <p:cNvPr id="62" name="TextBox 61"/>
            <p:cNvSpPr txBox="1"/>
            <p:nvPr userDrawn="1"/>
          </p:nvSpPr>
          <p:spPr>
            <a:xfrm>
              <a:off x="2248876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6.40cm</a:t>
              </a:r>
            </a:p>
          </p:txBody>
        </p:sp>
        <p:sp>
          <p:nvSpPr>
            <p:cNvPr id="63" name="TextBox 62"/>
            <p:cNvSpPr txBox="1"/>
            <p:nvPr userDrawn="1"/>
          </p:nvSpPr>
          <p:spPr>
            <a:xfrm>
              <a:off x="3220914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9.10cm</a:t>
              </a:r>
            </a:p>
          </p:txBody>
        </p:sp>
        <p:sp>
          <p:nvSpPr>
            <p:cNvPr id="64" name="TextBox 63"/>
            <p:cNvSpPr txBox="1"/>
            <p:nvPr userDrawn="1"/>
          </p:nvSpPr>
          <p:spPr>
            <a:xfrm>
              <a:off x="4192952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11.80cm</a:t>
              </a:r>
            </a:p>
          </p:txBody>
        </p:sp>
        <p:sp>
          <p:nvSpPr>
            <p:cNvPr id="65" name="TextBox 64"/>
            <p:cNvSpPr txBox="1"/>
            <p:nvPr userDrawn="1"/>
          </p:nvSpPr>
          <p:spPr>
            <a:xfrm>
              <a:off x="516499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14.50cm</a:t>
              </a:r>
            </a:p>
          </p:txBody>
        </p:sp>
        <p:sp>
          <p:nvSpPr>
            <p:cNvPr id="66" name="TextBox 65"/>
            <p:cNvSpPr txBox="1"/>
            <p:nvPr userDrawn="1"/>
          </p:nvSpPr>
          <p:spPr>
            <a:xfrm>
              <a:off x="6137028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17.20cm</a:t>
              </a:r>
            </a:p>
          </p:txBody>
        </p:sp>
        <p:sp>
          <p:nvSpPr>
            <p:cNvPr id="67" name="TextBox 66"/>
            <p:cNvSpPr txBox="1"/>
            <p:nvPr userDrawn="1"/>
          </p:nvSpPr>
          <p:spPr>
            <a:xfrm>
              <a:off x="7109066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9.90cm</a:t>
              </a:r>
            </a:p>
          </p:txBody>
        </p:sp>
        <p:sp>
          <p:nvSpPr>
            <p:cNvPr id="68" name="TextBox 67"/>
            <p:cNvSpPr txBox="1"/>
            <p:nvPr userDrawn="1"/>
          </p:nvSpPr>
          <p:spPr>
            <a:xfrm>
              <a:off x="8081104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22.60cm</a:t>
              </a:r>
            </a:p>
          </p:txBody>
        </p:sp>
        <p:sp>
          <p:nvSpPr>
            <p:cNvPr id="69" name="TextBox 68"/>
            <p:cNvSpPr txBox="1"/>
            <p:nvPr userDrawn="1"/>
          </p:nvSpPr>
          <p:spPr>
            <a:xfrm>
              <a:off x="9053142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25.30cm</a:t>
              </a:r>
            </a:p>
          </p:txBody>
        </p:sp>
        <p:sp>
          <p:nvSpPr>
            <p:cNvPr id="70" name="TextBox 69"/>
            <p:cNvSpPr txBox="1"/>
            <p:nvPr userDrawn="1"/>
          </p:nvSpPr>
          <p:spPr>
            <a:xfrm>
              <a:off x="1002518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27.99cm</a:t>
              </a:r>
            </a:p>
          </p:txBody>
        </p:sp>
        <p:sp>
          <p:nvSpPr>
            <p:cNvPr id="71" name="TextBox 70"/>
            <p:cNvSpPr txBox="1"/>
            <p:nvPr userDrawn="1"/>
          </p:nvSpPr>
          <p:spPr>
            <a:xfrm>
              <a:off x="10997215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30.69cm</a:t>
              </a:r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1146175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32.85cm</a:t>
              </a:r>
            </a:p>
          </p:txBody>
        </p:sp>
        <p:sp>
          <p:nvSpPr>
            <p:cNvPr id="74" name="TextBox 73"/>
            <p:cNvSpPr txBox="1"/>
            <p:nvPr userDrawn="1"/>
          </p:nvSpPr>
          <p:spPr>
            <a:xfrm>
              <a:off x="1049078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30.16cm</a:t>
              </a:r>
            </a:p>
          </p:txBody>
        </p:sp>
        <p:sp>
          <p:nvSpPr>
            <p:cNvPr id="75" name="TextBox 74"/>
            <p:cNvSpPr txBox="1"/>
            <p:nvPr userDrawn="1"/>
          </p:nvSpPr>
          <p:spPr>
            <a:xfrm>
              <a:off x="9519807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27.46cm</a:t>
              </a:r>
            </a:p>
          </p:txBody>
        </p:sp>
        <p:sp>
          <p:nvSpPr>
            <p:cNvPr id="76" name="TextBox 75"/>
            <p:cNvSpPr txBox="1"/>
            <p:nvPr userDrawn="1"/>
          </p:nvSpPr>
          <p:spPr>
            <a:xfrm>
              <a:off x="8548834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24.76cm</a:t>
              </a:r>
            </a:p>
          </p:txBody>
        </p:sp>
        <p:sp>
          <p:nvSpPr>
            <p:cNvPr id="77" name="TextBox 76"/>
            <p:cNvSpPr txBox="1"/>
            <p:nvPr userDrawn="1"/>
          </p:nvSpPr>
          <p:spPr>
            <a:xfrm>
              <a:off x="7577861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22.07cm</a:t>
              </a:r>
            </a:p>
          </p:txBody>
        </p:sp>
        <p:sp>
          <p:nvSpPr>
            <p:cNvPr id="78" name="TextBox 77"/>
            <p:cNvSpPr txBox="1"/>
            <p:nvPr userDrawn="1"/>
          </p:nvSpPr>
          <p:spPr>
            <a:xfrm>
              <a:off x="6606888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19.37cm</a:t>
              </a:r>
            </a:p>
          </p:txBody>
        </p:sp>
        <p:sp>
          <p:nvSpPr>
            <p:cNvPr id="79" name="TextBox 78"/>
            <p:cNvSpPr txBox="1"/>
            <p:nvPr userDrawn="1"/>
          </p:nvSpPr>
          <p:spPr>
            <a:xfrm>
              <a:off x="5635915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16.67cm</a:t>
              </a:r>
            </a:p>
          </p:txBody>
        </p:sp>
        <p:sp>
          <p:nvSpPr>
            <p:cNvPr id="80" name="TextBox 79"/>
            <p:cNvSpPr txBox="1"/>
            <p:nvPr userDrawn="1"/>
          </p:nvSpPr>
          <p:spPr>
            <a:xfrm>
              <a:off x="4664942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13.98cm</a:t>
              </a:r>
            </a:p>
          </p:txBody>
        </p:sp>
        <p:sp>
          <p:nvSpPr>
            <p:cNvPr id="81" name="TextBox 80"/>
            <p:cNvSpPr txBox="1"/>
            <p:nvPr userDrawn="1"/>
          </p:nvSpPr>
          <p:spPr>
            <a:xfrm>
              <a:off x="3693969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11.28cm</a:t>
              </a:r>
            </a:p>
          </p:txBody>
        </p:sp>
        <p:sp>
          <p:nvSpPr>
            <p:cNvPr id="82" name="TextBox 81"/>
            <p:cNvSpPr txBox="1"/>
            <p:nvPr userDrawn="1"/>
          </p:nvSpPr>
          <p:spPr>
            <a:xfrm>
              <a:off x="2722996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8.59cm</a:t>
              </a:r>
            </a:p>
          </p:txBody>
        </p:sp>
        <p:sp>
          <p:nvSpPr>
            <p:cNvPr id="83" name="TextBox 82"/>
            <p:cNvSpPr txBox="1"/>
            <p:nvPr userDrawn="1"/>
          </p:nvSpPr>
          <p:spPr>
            <a:xfrm>
              <a:off x="1752023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5.89cm</a:t>
              </a:r>
            </a:p>
          </p:txBody>
        </p:sp>
        <p:sp>
          <p:nvSpPr>
            <p:cNvPr id="84" name="TextBox 83"/>
            <p:cNvSpPr txBox="1"/>
            <p:nvPr userDrawn="1"/>
          </p:nvSpPr>
          <p:spPr>
            <a:xfrm>
              <a:off x="78105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3.19cm</a:t>
              </a:r>
            </a:p>
          </p:txBody>
        </p:sp>
        <p:cxnSp>
          <p:nvCxnSpPr>
            <p:cNvPr id="5" name="Straight Connector 4"/>
            <p:cNvCxnSpPr/>
            <p:nvPr userDrawn="1"/>
          </p:nvCxnSpPr>
          <p:spPr>
            <a:xfrm>
              <a:off x="36000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 userDrawn="1"/>
          </p:nvSpPr>
          <p:spPr>
            <a:xfrm>
              <a:off x="-1143000" y="6183391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86" name="TextBox 85"/>
            <p:cNvSpPr txBox="1"/>
            <p:nvPr userDrawn="1"/>
          </p:nvSpPr>
          <p:spPr>
            <a:xfrm>
              <a:off x="-1143000" y="176926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87" name="TextBox 86"/>
            <p:cNvSpPr txBox="1"/>
            <p:nvPr userDrawn="1"/>
          </p:nvSpPr>
          <p:spPr>
            <a:xfrm>
              <a:off x="-1143000" y="1198691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Heading Baseline</a:t>
              </a:r>
            </a:p>
          </p:txBody>
        </p:sp>
        <p:sp>
          <p:nvSpPr>
            <p:cNvPr id="88" name="TextBox 87"/>
            <p:cNvSpPr txBox="1"/>
            <p:nvPr userDrawn="1"/>
          </p:nvSpPr>
          <p:spPr>
            <a:xfrm>
              <a:off x="-590537" y="-438330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89" name="TextBox 88"/>
            <p:cNvSpPr txBox="1"/>
            <p:nvPr userDrawn="1"/>
          </p:nvSpPr>
          <p:spPr>
            <a:xfrm>
              <a:off x="11933758" y="-438330"/>
              <a:ext cx="63924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Right Margin</a:t>
              </a:r>
            </a:p>
          </p:txBody>
        </p:sp>
      </p:grpSp>
      <p:pic>
        <p:nvPicPr>
          <p:cNvPr id="90" name="Picture 89" descr="logo-04.png"/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773" y="6330950"/>
            <a:ext cx="4329415" cy="324431"/>
          </a:xfrm>
          <a:prstGeom prst="rect">
            <a:avLst/>
          </a:prstGeom>
        </p:spPr>
      </p:pic>
      <p:pic>
        <p:nvPicPr>
          <p:cNvPr id="91" name="Picture 3"/>
          <p:cNvPicPr>
            <a:picLocks noChangeAspect="1" noChangeArrowheads="1"/>
          </p:cNvPicPr>
          <p:nvPr userDrawn="1"/>
        </p:nvPicPr>
        <p:blipFill>
          <a:blip r:embed="rId23" cstate="email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6757" y="6300620"/>
            <a:ext cx="1361410" cy="392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066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727" r:id="rId2"/>
    <p:sldLayoutId id="2147483668" r:id="rId3"/>
    <p:sldLayoutId id="2147483659" r:id="rId4"/>
    <p:sldLayoutId id="2147483721" r:id="rId5"/>
    <p:sldLayoutId id="2147483722" r:id="rId6"/>
    <p:sldLayoutId id="2147483726" r:id="rId7"/>
    <p:sldLayoutId id="2147483696" r:id="rId8"/>
    <p:sldLayoutId id="2147483735" r:id="rId9"/>
    <p:sldLayoutId id="2147483737" r:id="rId10"/>
    <p:sldLayoutId id="2147483740" r:id="rId11"/>
    <p:sldLayoutId id="2147483741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748" r:id="rId18"/>
    <p:sldLayoutId id="2147483749" r:id="rId19"/>
    <p:sldLayoutId id="2147483750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61950" indent="-180975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42925" indent="-180975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1450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227" userDrawn="1">
          <p15:clr>
            <a:srgbClr val="A4A3A4"/>
          </p15:clr>
        </p15:guide>
        <p15:guide id="2" orient="horz" pos="2159" userDrawn="1">
          <p15:clr>
            <a:srgbClr val="A4A3A4"/>
          </p15:clr>
        </p15:guide>
        <p15:guide id="3" pos="725" userDrawn="1">
          <p15:clr>
            <a:srgbClr val="A4A3A4"/>
          </p15:clr>
        </p15:guide>
        <p15:guide id="4" pos="842" userDrawn="1">
          <p15:clr>
            <a:srgbClr val="A4A3A4"/>
          </p15:clr>
        </p15:guide>
        <p15:guide id="5" pos="1335" userDrawn="1">
          <p15:clr>
            <a:srgbClr val="A4A3A4"/>
          </p15:clr>
        </p15:guide>
        <p15:guide id="6" pos="1454" userDrawn="1">
          <p15:clr>
            <a:srgbClr val="A4A3A4"/>
          </p15:clr>
        </p15:guide>
        <p15:guide id="7" pos="1947" userDrawn="1">
          <p15:clr>
            <a:srgbClr val="A4A3A4"/>
          </p15:clr>
        </p15:guide>
        <p15:guide id="8" pos="2064" userDrawn="1">
          <p15:clr>
            <a:srgbClr val="A4A3A4"/>
          </p15:clr>
        </p15:guide>
        <p15:guide id="9" pos="2558" userDrawn="1">
          <p15:clr>
            <a:srgbClr val="A4A3A4"/>
          </p15:clr>
        </p15:guide>
        <p15:guide id="10" pos="2678" userDrawn="1">
          <p15:clr>
            <a:srgbClr val="A4A3A4"/>
          </p15:clr>
        </p15:guide>
        <p15:guide id="11" pos="3170" userDrawn="1">
          <p15:clr>
            <a:srgbClr val="A4A3A4"/>
          </p15:clr>
        </p15:guide>
        <p15:guide id="12" pos="3288" userDrawn="1">
          <p15:clr>
            <a:srgbClr val="A4A3A4"/>
          </p15:clr>
        </p15:guide>
        <p15:guide id="13" pos="3780" userDrawn="1">
          <p15:clr>
            <a:srgbClr val="A4A3A4"/>
          </p15:clr>
        </p15:guide>
        <p15:guide id="14" pos="3900" userDrawn="1">
          <p15:clr>
            <a:srgbClr val="A4A3A4"/>
          </p15:clr>
        </p15:guide>
        <p15:guide id="15" pos="4392" userDrawn="1">
          <p15:clr>
            <a:srgbClr val="A4A3A4"/>
          </p15:clr>
        </p15:guide>
        <p15:guide id="16" pos="4512" userDrawn="1">
          <p15:clr>
            <a:srgbClr val="A4A3A4"/>
          </p15:clr>
        </p15:guide>
        <p15:guide id="17" pos="5124" userDrawn="1">
          <p15:clr>
            <a:srgbClr val="A4A3A4"/>
          </p15:clr>
        </p15:guide>
        <p15:guide id="18" pos="5004" userDrawn="1">
          <p15:clr>
            <a:srgbClr val="A4A3A4"/>
          </p15:clr>
        </p15:guide>
        <p15:guide id="19" pos="5616" userDrawn="1">
          <p15:clr>
            <a:srgbClr val="A4A3A4"/>
          </p15:clr>
        </p15:guide>
        <p15:guide id="20" pos="5736" userDrawn="1">
          <p15:clr>
            <a:srgbClr val="A4A3A4"/>
          </p15:clr>
        </p15:guide>
        <p15:guide id="21" pos="6227" userDrawn="1">
          <p15:clr>
            <a:srgbClr val="A4A3A4"/>
          </p15:clr>
        </p15:guide>
        <p15:guide id="22" pos="6348" userDrawn="1">
          <p15:clr>
            <a:srgbClr val="A4A3A4"/>
          </p15:clr>
        </p15:guide>
        <p15:guide id="23" pos="6839" userDrawn="1">
          <p15:clr>
            <a:srgbClr val="A4A3A4"/>
          </p15:clr>
        </p15:guide>
        <p15:guide id="24" pos="6960" userDrawn="1">
          <p15:clr>
            <a:srgbClr val="A4A3A4"/>
          </p15:clr>
        </p15:guide>
        <p15:guide id="25" pos="7451" userDrawn="1">
          <p15:clr>
            <a:srgbClr val="A4A3A4"/>
          </p15:clr>
        </p15:guide>
        <p15:guide id="26" orient="horz" pos="1799" userDrawn="1">
          <p15:clr>
            <a:srgbClr val="A4A3A4"/>
          </p15:clr>
        </p15:guide>
        <p15:guide id="27" orient="horz" pos="1437" userDrawn="1">
          <p15:clr>
            <a:srgbClr val="A4A3A4"/>
          </p15:clr>
        </p15:guide>
        <p15:guide id="28" orient="horz" pos="1077" userDrawn="1">
          <p15:clr>
            <a:srgbClr val="A4A3A4"/>
          </p15:clr>
        </p15:guide>
        <p15:guide id="29" orient="horz" pos="717" userDrawn="1">
          <p15:clr>
            <a:srgbClr val="A4A3A4"/>
          </p15:clr>
        </p15:guide>
        <p15:guide id="30" orient="horz" pos="2519" userDrawn="1">
          <p15:clr>
            <a:srgbClr val="A4A3A4"/>
          </p15:clr>
        </p15:guide>
        <p15:guide id="31" orient="horz" pos="2879" userDrawn="1">
          <p15:clr>
            <a:srgbClr val="A4A3A4"/>
          </p15:clr>
        </p15:guide>
        <p15:guide id="32" orient="horz" pos="3240" userDrawn="1">
          <p15:clr>
            <a:srgbClr val="A4A3A4"/>
          </p15:clr>
        </p15:guide>
        <p15:guide id="33" orient="horz" pos="3600" userDrawn="1">
          <p15:clr>
            <a:srgbClr val="A4A3A4"/>
          </p15:clr>
        </p15:guide>
        <p15:guide id="34" orient="horz" pos="3855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.xml"/><Relationship Id="rId5" Type="http://schemas.openxmlformats.org/officeDocument/2006/relationships/image" Target="../media/image11.png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:\Client Service\Количественные\R&amp;D\Methodology\Digital\3. Solutions\CrossMedia\Презентация для конференции ООН\GettyImages-1136585482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3467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3" descr="M:\Marcomms\Europe\2012 Campaigns and projects\Russian Troyka\Approved Logos\logoARMI_WhiteBG_Color_Pantone-Coated.em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128" y="1067296"/>
            <a:ext cx="2285868" cy="62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Content Placeholder 11">
            <a:extLst>
              <a:ext uri="{FF2B5EF4-FFF2-40B4-BE49-F238E27FC236}">
                <a16:creationId xmlns:a16="http://schemas.microsoft.com/office/drawing/2014/main" xmlns="" id="{5EE8A2D4-7714-4C88-9007-10E2647DE734}"/>
              </a:ext>
            </a:extLst>
          </p:cNvPr>
          <p:cNvSpPr txBox="1">
            <a:spLocks/>
          </p:cNvSpPr>
          <p:nvPr/>
        </p:nvSpPr>
        <p:spPr>
          <a:xfrm>
            <a:off x="5562600" y="818832"/>
            <a:ext cx="6238240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indent="0" algn="ctr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/>
            </a:lvl1pPr>
            <a:lvl2pPr marL="180975" indent="-180975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/>
            </a:lvl2pPr>
            <a:lvl3pPr marL="361950" indent="-180975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/>
            </a:lvl3pPr>
            <a:lvl4pPr marL="542925" indent="-180975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/>
            </a:lvl4pPr>
            <a:lvl5pPr marL="714375" indent="-1714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3600" b="1" dirty="0" smtClean="0"/>
              <a:t>Как данные исследований могут помочь возродить интерес рекламодателей к наружной рекламе?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594" y="354164"/>
            <a:ext cx="2285869" cy="46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96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 наружной рекламы высокий охват. По этому показателю она уступает только ТВ</a:t>
            </a:r>
            <a:endParaRPr lang="ru-RU" dirty="0"/>
          </a:p>
        </p:txBody>
      </p:sp>
      <p:graphicFrame>
        <p:nvGraphicFramePr>
          <p:cNvPr id="7" name="Chart Placeholder 6">
            <a:extLst>
              <a:ext uri="{FF2B5EF4-FFF2-40B4-BE49-F238E27FC236}">
                <a16:creationId xmlns="" xmlns:a16="http://schemas.microsoft.com/office/drawing/2014/main" id="{1B8AEA11-7503-41C6-83AB-40F7137DA3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0745570"/>
              </p:ext>
            </p:extLst>
          </p:nvPr>
        </p:nvGraphicFramePr>
        <p:xfrm>
          <a:off x="227919" y="1422400"/>
          <a:ext cx="11557681" cy="44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588799"/>
              </p:ext>
            </p:extLst>
          </p:nvPr>
        </p:nvGraphicFramePr>
        <p:xfrm>
          <a:off x="702844" y="5048056"/>
          <a:ext cx="10869400" cy="5902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6940"/>
                <a:gridCol w="1086940"/>
                <a:gridCol w="1086940"/>
                <a:gridCol w="1086940"/>
                <a:gridCol w="1086940"/>
                <a:gridCol w="1086940"/>
                <a:gridCol w="1086940"/>
                <a:gridCol w="1086940"/>
                <a:gridCol w="1086940"/>
                <a:gridCol w="1086940"/>
              </a:tblGrid>
              <a:tr h="59025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ТВ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Радио 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Баннеры в соцсетях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Видео в соцсетях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Онлайн-видео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Онлайн-баннеры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Печать 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Наружная реклама на улицах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Реклама в транспорте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8351520" y="1573336"/>
            <a:ext cx="1016000" cy="4309304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 dirty="0" smtClean="0"/>
          </a:p>
        </p:txBody>
      </p:sp>
      <p:sp>
        <p:nvSpPr>
          <p:cNvPr id="11" name="Footer Placeholder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6EC59FDF-C0F0-4CFC-8E0E-6BC6E3738FE7}"/>
              </a:ext>
            </a:extLst>
          </p:cNvPr>
          <p:cNvSpPr txBox="1">
            <a:spLocks/>
          </p:cNvSpPr>
          <p:nvPr/>
        </p:nvSpPr>
        <p:spPr>
          <a:xfrm>
            <a:off x="3116060" y="6297733"/>
            <a:ext cx="8242819" cy="417049"/>
          </a:xfrm>
          <a:prstGeom prst="rect">
            <a:avLst/>
          </a:prstGeom>
        </p:spPr>
        <p:txBody>
          <a:bodyPr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50" dirty="0" smtClean="0"/>
              <a:t>Данные по 266 кампаниям из базы данных </a:t>
            </a:r>
            <a:r>
              <a:rPr lang="en-US" sz="1050" dirty="0" smtClean="0"/>
              <a:t>Kantar CrossMedia</a:t>
            </a:r>
            <a:r>
              <a:rPr lang="ru-RU" sz="1050" dirty="0" smtClean="0"/>
              <a:t>. География: Бельгия, Чехия, Дания, Франция, Германия, Греция, Венгрия, Ирландия, Италия, Нидерланды, Польша, Португалия, Румыния, Россия, Испания, Турция, Великобритания, Украина</a:t>
            </a:r>
            <a:endParaRPr lang="en-GB" sz="10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232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Частота показов у наружной рекламы оказывается самой высокой</a:t>
            </a:r>
            <a:endParaRPr lang="ru-RU" dirty="0"/>
          </a:p>
        </p:txBody>
      </p:sp>
      <p:graphicFrame>
        <p:nvGraphicFramePr>
          <p:cNvPr id="6" name="Chart Placeholder 6">
            <a:extLst>
              <a:ext uri="{FF2B5EF4-FFF2-40B4-BE49-F238E27FC236}">
                <a16:creationId xmlns="" xmlns:a16="http://schemas.microsoft.com/office/drawing/2014/main" id="{D0B19532-5347-495E-9109-654C1125D4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8792580"/>
              </p:ext>
            </p:extLst>
          </p:nvPr>
        </p:nvGraphicFramePr>
        <p:xfrm>
          <a:off x="216934" y="1076960"/>
          <a:ext cx="11224683" cy="3981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Footer Placeholder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6EC59FDF-C0F0-4CFC-8E0E-6BC6E3738FE7}"/>
              </a:ext>
            </a:extLst>
          </p:cNvPr>
          <p:cNvSpPr txBox="1">
            <a:spLocks/>
          </p:cNvSpPr>
          <p:nvPr/>
        </p:nvSpPr>
        <p:spPr>
          <a:xfrm>
            <a:off x="3116060" y="6297733"/>
            <a:ext cx="8242819" cy="417049"/>
          </a:xfrm>
          <a:prstGeom prst="rect">
            <a:avLst/>
          </a:prstGeom>
        </p:spPr>
        <p:txBody>
          <a:bodyPr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50" dirty="0" smtClean="0"/>
              <a:t>Данные по 266 кампаниям из базы данных </a:t>
            </a:r>
            <a:r>
              <a:rPr lang="en-US" sz="1050" dirty="0" smtClean="0"/>
              <a:t>Kantar CrossMedia</a:t>
            </a:r>
            <a:r>
              <a:rPr lang="ru-RU" sz="1050" dirty="0" smtClean="0"/>
              <a:t>. География: Бельгия, Чехия, Дания, Франция, Германия, Греция, Венгрия, Ирландия, Италия, Нидерланды, Польша, Португалия, Румыния, Россия, Испания, Турция, Великобритания, Украина</a:t>
            </a:r>
            <a:endParaRPr lang="en-GB" sz="105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283487"/>
              </p:ext>
            </p:extLst>
          </p:nvPr>
        </p:nvGraphicFramePr>
        <p:xfrm>
          <a:off x="713004" y="4906792"/>
          <a:ext cx="10351240" cy="5902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5124"/>
                <a:gridCol w="1035124"/>
                <a:gridCol w="1035124"/>
                <a:gridCol w="1035124"/>
                <a:gridCol w="1035124"/>
                <a:gridCol w="1035124"/>
                <a:gridCol w="1035124"/>
                <a:gridCol w="1035124"/>
                <a:gridCol w="1035124"/>
                <a:gridCol w="1035124"/>
              </a:tblGrid>
              <a:tr h="59025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ТВ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Радио 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Баннеры в соцсетях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Видео в соцсетях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Онлайн-видео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Онлайн-баннеры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Печать 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Наружная реклама на улицах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Реклама в транспорте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7955280" y="1288856"/>
            <a:ext cx="1016000" cy="4471864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115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573524-9E31-4C68-BACB-95447B203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Эффект наружной рекламы особенно заметен с точки зрения знания рекламы</a:t>
            </a:r>
            <a:endParaRPr lang="en-AU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xmlns="" id="{AA619D50-BF9A-417A-A771-EAE22C359B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791276"/>
              </p:ext>
            </p:extLst>
          </p:nvPr>
        </p:nvGraphicFramePr>
        <p:xfrm>
          <a:off x="477520" y="1387419"/>
          <a:ext cx="6058311" cy="4424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xmlns="" id="{255A56C7-A307-4C2E-9F3A-3E8C7C6B3C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0966763"/>
              </p:ext>
            </p:extLst>
          </p:nvPr>
        </p:nvGraphicFramePr>
        <p:xfrm>
          <a:off x="6950560" y="1395261"/>
          <a:ext cx="4122383" cy="4424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Rectangle 14"/>
          <p:cNvSpPr/>
          <p:nvPr/>
        </p:nvSpPr>
        <p:spPr>
          <a:xfrm>
            <a:off x="359999" y="1436130"/>
            <a:ext cx="54180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Влияние на знание рекламы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083508" y="1536714"/>
            <a:ext cx="17126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Есть вклад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749278" y="1536713"/>
            <a:ext cx="17126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Нет вклада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20"/>
          <p:cNvSpPr/>
          <p:nvPr/>
        </p:nvSpPr>
        <p:spPr bwMode="ltGray">
          <a:xfrm>
            <a:off x="8783688" y="1610635"/>
            <a:ext cx="215661" cy="159934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ru-RU" sz="1600" err="1" smtClean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ltGray">
          <a:xfrm>
            <a:off x="7107758" y="1600475"/>
            <a:ext cx="215661" cy="159934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ru-RU" sz="1600" err="1" smtClean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529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573524-9E31-4C68-BACB-95447B203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Донести ассоциации с брендом наружной рекламе труднее, но тоже возможно</a:t>
            </a:r>
            <a:endParaRPr lang="en-AU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xmlns="" id="{AA619D50-BF9A-417A-A771-EAE22C359B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9814406"/>
              </p:ext>
            </p:extLst>
          </p:nvPr>
        </p:nvGraphicFramePr>
        <p:xfrm>
          <a:off x="1117600" y="1414360"/>
          <a:ext cx="5373770" cy="4424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xmlns="" id="{255A56C7-A307-4C2E-9F3A-3E8C7C6B3C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5202171"/>
              </p:ext>
            </p:extLst>
          </p:nvPr>
        </p:nvGraphicFramePr>
        <p:xfrm>
          <a:off x="6731000" y="1414360"/>
          <a:ext cx="4343400" cy="4424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Rectangle 14"/>
          <p:cNvSpPr/>
          <p:nvPr/>
        </p:nvSpPr>
        <p:spPr>
          <a:xfrm>
            <a:off x="6849828" y="1557034"/>
            <a:ext cx="17126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Есть вклад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515598" y="1557033"/>
            <a:ext cx="17126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Нет вклада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20"/>
          <p:cNvSpPr/>
          <p:nvPr/>
        </p:nvSpPr>
        <p:spPr bwMode="ltGray">
          <a:xfrm>
            <a:off x="8550008" y="1630955"/>
            <a:ext cx="215661" cy="159934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ru-RU" sz="1600" err="1" smtClean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ltGray">
          <a:xfrm>
            <a:off x="6874078" y="1620795"/>
            <a:ext cx="215661" cy="159934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ru-RU" sz="1600" err="1" smtClean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76559" y="1446289"/>
            <a:ext cx="54180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Влияние на восприятие бренда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856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14583B2A-04FE-434F-8E8A-9BF6D5823E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0034749"/>
              </p:ext>
            </p:extLst>
          </p:nvPr>
        </p:nvGraphicFramePr>
        <p:xfrm>
          <a:off x="4638040" y="723900"/>
          <a:ext cx="6837643" cy="5295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/>
          <p:cNvSpPr/>
          <p:nvPr/>
        </p:nvSpPr>
        <p:spPr>
          <a:xfrm>
            <a:off x="6047187" y="490234"/>
            <a:ext cx="50332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Совместный эффект с другими медиа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56478" y="825513"/>
            <a:ext cx="29144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Индивидуальный эффект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20"/>
          <p:cNvSpPr/>
          <p:nvPr/>
        </p:nvSpPr>
        <p:spPr bwMode="ltGray">
          <a:xfrm>
            <a:off x="5851848" y="899435"/>
            <a:ext cx="215661" cy="159934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ru-RU" sz="1600" err="1" smtClean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ltGray">
          <a:xfrm>
            <a:off x="5847918" y="564155"/>
            <a:ext cx="215661" cy="159934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ru-RU" sz="1600" err="1" smtClean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xmlns="" id="{6FC3872C-33E2-426D-AE92-C5DF5FE66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2217167"/>
            <a:ext cx="3198812" cy="2253234"/>
          </a:xfrm>
        </p:spPr>
        <p:txBody>
          <a:bodyPr/>
          <a:lstStyle/>
          <a:p>
            <a:r>
              <a:rPr lang="ru-RU" sz="2800" dirty="0" smtClean="0"/>
              <a:t>Наружная реклама наиболее эффективна в сочетании с другими медиа</a:t>
            </a:r>
            <a:endParaRPr lang="en-US" sz="36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889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08E25E73-FD55-48DC-9008-C5ADEC86F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Наиболее сильный синергетический эффект по всем показателям бренда у наружной рекламы наблюдается с </a:t>
            </a:r>
            <a:r>
              <a:rPr lang="ru-RU" dirty="0" smtClean="0"/>
              <a:t>ТВ и с рекламой в точках продаж</a:t>
            </a:r>
            <a:endParaRPr lang="en-US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xmlns="" id="{39198511-5843-4C97-BD69-6D3A449ED2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1982551"/>
              </p:ext>
            </p:extLst>
          </p:nvPr>
        </p:nvGraphicFramePr>
        <p:xfrm>
          <a:off x="2032000" y="1362667"/>
          <a:ext cx="9357361" cy="4469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472353"/>
              </p:ext>
            </p:extLst>
          </p:nvPr>
        </p:nvGraphicFramePr>
        <p:xfrm>
          <a:off x="2032000" y="1516294"/>
          <a:ext cx="9357360" cy="6376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9560"/>
                <a:gridCol w="1559560"/>
                <a:gridCol w="1559560"/>
                <a:gridCol w="1559560"/>
                <a:gridCol w="1559560"/>
                <a:gridCol w="1559560"/>
              </a:tblGrid>
              <a:tr h="6376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ТВ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POS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Печать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Радио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Онлайн-</a:t>
                      </a:r>
                    </a:p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видео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Социальные сети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</a:tbl>
          </a:graphicData>
        </a:graphic>
      </p:graphicFrame>
      <p:cxnSp>
        <p:nvCxnSpPr>
          <p:cNvPr id="14" name="Straight Connector 13"/>
          <p:cNvCxnSpPr/>
          <p:nvPr/>
        </p:nvCxnSpPr>
        <p:spPr>
          <a:xfrm>
            <a:off x="3566160" y="1516294"/>
            <a:ext cx="0" cy="411234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090160" y="1516294"/>
            <a:ext cx="0" cy="411234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614160" y="1516294"/>
            <a:ext cx="0" cy="411234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168640" y="1516294"/>
            <a:ext cx="0" cy="411234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682480" y="1516294"/>
            <a:ext cx="0" cy="411234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3CD0BE84-05EC-4F06-8D3C-3902CB7D122D}"/>
              </a:ext>
            </a:extLst>
          </p:cNvPr>
          <p:cNvCxnSpPr/>
          <p:nvPr/>
        </p:nvCxnSpPr>
        <p:spPr>
          <a:xfrm>
            <a:off x="685800" y="4691380"/>
            <a:ext cx="10706100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xmlns="" id="{6FC3872C-33E2-426D-AE92-C5DF5FE66110}"/>
              </a:ext>
            </a:extLst>
          </p:cNvPr>
          <p:cNvSpPr txBox="1">
            <a:spLocks/>
          </p:cNvSpPr>
          <p:nvPr/>
        </p:nvSpPr>
        <p:spPr>
          <a:xfrm>
            <a:off x="611188" y="3850639"/>
            <a:ext cx="1420812" cy="609601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/>
              <a:t>Синергетический эффект выше среднего</a:t>
            </a:r>
            <a:endParaRPr lang="en-US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2" name="Content Placeholder 6">
            <a:extLst>
              <a:ext uri="{FF2B5EF4-FFF2-40B4-BE49-F238E27FC236}">
                <a16:creationId xmlns:a16="http://schemas.microsoft.com/office/drawing/2014/main" xmlns="" id="{6FC3872C-33E2-426D-AE92-C5DF5FE66110}"/>
              </a:ext>
            </a:extLst>
          </p:cNvPr>
          <p:cNvSpPr txBox="1">
            <a:spLocks/>
          </p:cNvSpPr>
          <p:nvPr/>
        </p:nvSpPr>
        <p:spPr>
          <a:xfrm>
            <a:off x="614680" y="4825999"/>
            <a:ext cx="1420812" cy="609601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/>
              <a:t>Синергетический эффект ниже среднего</a:t>
            </a:r>
            <a:endParaRPr lang="en-US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177119" y="4917440"/>
            <a:ext cx="365760" cy="406400"/>
          </a:xfrm>
          <a:prstGeom prst="down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 dirty="0" smtClean="0"/>
          </a:p>
        </p:txBody>
      </p:sp>
      <p:sp>
        <p:nvSpPr>
          <p:cNvPr id="24" name="Down Arrow 23"/>
          <p:cNvSpPr/>
          <p:nvPr/>
        </p:nvSpPr>
        <p:spPr>
          <a:xfrm rot="10800000">
            <a:off x="191678" y="3942080"/>
            <a:ext cx="365760" cy="406400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25" name="Content Placeholder 7">
            <a:extLst>
              <a:ext uri="{FF2B5EF4-FFF2-40B4-BE49-F238E27FC236}">
                <a16:creationId xmlns="" xmlns:a16="http://schemas.microsoft.com/office/drawing/2014/main" id="{3DD1EFC1-9F82-41E0-8CC8-7A2F1D011AE8}"/>
              </a:ext>
            </a:extLst>
          </p:cNvPr>
          <p:cNvSpPr txBox="1">
            <a:spLocks/>
          </p:cNvSpPr>
          <p:nvPr/>
        </p:nvSpPr>
        <p:spPr>
          <a:xfrm>
            <a:off x="6396428" y="6389721"/>
            <a:ext cx="1080000" cy="25470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rgbClr val="717171"/>
                </a:solidFill>
              </a:rPr>
              <a:t>Ассоциации</a:t>
            </a:r>
            <a:endParaRPr lang="en-GB" sz="1200" dirty="0">
              <a:solidFill>
                <a:srgbClr val="717171"/>
              </a:solidFill>
            </a:endParaRPr>
          </a:p>
        </p:txBody>
      </p:sp>
      <p:sp>
        <p:nvSpPr>
          <p:cNvPr id="26" name="Content Placeholder 7">
            <a:extLst>
              <a:ext uri="{FF2B5EF4-FFF2-40B4-BE49-F238E27FC236}">
                <a16:creationId xmlns="" xmlns:a16="http://schemas.microsoft.com/office/drawing/2014/main" id="{3DD1EFC1-9F82-41E0-8CC8-7A2F1D011AE8}"/>
              </a:ext>
            </a:extLst>
          </p:cNvPr>
          <p:cNvSpPr txBox="1">
            <a:spLocks/>
          </p:cNvSpPr>
          <p:nvPr/>
        </p:nvSpPr>
        <p:spPr>
          <a:xfrm>
            <a:off x="4589859" y="6382729"/>
            <a:ext cx="1210543" cy="28018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rgbClr val="717171"/>
                </a:solidFill>
              </a:rPr>
              <a:t>Знание бренда</a:t>
            </a:r>
            <a:endParaRPr lang="en-GB" sz="1200" dirty="0">
              <a:solidFill>
                <a:srgbClr val="717171"/>
              </a:solidFill>
            </a:endParaRPr>
          </a:p>
        </p:txBody>
      </p:sp>
      <p:sp>
        <p:nvSpPr>
          <p:cNvPr id="27" name="Rectangle 20"/>
          <p:cNvSpPr/>
          <p:nvPr/>
        </p:nvSpPr>
        <p:spPr bwMode="ltGray">
          <a:xfrm>
            <a:off x="6056061" y="6442852"/>
            <a:ext cx="215661" cy="159934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ru-RU" sz="1600" err="1" smtClean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 bwMode="ltGray">
          <a:xfrm>
            <a:off x="4271076" y="6442852"/>
            <a:ext cx="215661" cy="159934"/>
          </a:xfrm>
          <a:prstGeom prst="rect">
            <a:avLst/>
          </a:prstGeom>
          <a:solidFill>
            <a:srgbClr val="7030A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ru-RU" sz="1600" err="1" smtClean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9" name="Content Placeholder 7">
            <a:extLst>
              <a:ext uri="{FF2B5EF4-FFF2-40B4-BE49-F238E27FC236}">
                <a16:creationId xmlns="" xmlns:a16="http://schemas.microsoft.com/office/drawing/2014/main" id="{3DD1EFC1-9F82-41E0-8CC8-7A2F1D011AE8}"/>
              </a:ext>
            </a:extLst>
          </p:cNvPr>
          <p:cNvSpPr txBox="1">
            <a:spLocks/>
          </p:cNvSpPr>
          <p:nvPr/>
        </p:nvSpPr>
        <p:spPr>
          <a:xfrm>
            <a:off x="8059555" y="6376985"/>
            <a:ext cx="1913120" cy="28018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rgbClr val="717171"/>
                </a:solidFill>
              </a:rPr>
              <a:t>Намерение покупки</a:t>
            </a:r>
            <a:endParaRPr lang="en-GB" sz="1200" dirty="0">
              <a:solidFill>
                <a:srgbClr val="717171"/>
              </a:solidFill>
            </a:endParaRPr>
          </a:p>
        </p:txBody>
      </p:sp>
      <p:sp>
        <p:nvSpPr>
          <p:cNvPr id="30" name="Rectangle 20"/>
          <p:cNvSpPr/>
          <p:nvPr/>
        </p:nvSpPr>
        <p:spPr bwMode="ltGray">
          <a:xfrm>
            <a:off x="7719188" y="6442852"/>
            <a:ext cx="215661" cy="159934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ru-RU" sz="1600" err="1" smtClean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27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8943" y="432433"/>
            <a:ext cx="11466875" cy="404119"/>
          </a:xfrm>
        </p:spPr>
        <p:txBody>
          <a:bodyPr/>
          <a:lstStyle/>
          <a:p>
            <a:r>
              <a:rPr lang="ru-RU" sz="2400" dirty="0" smtClean="0"/>
              <a:t>Что лежит в основе подхода оценки </a:t>
            </a:r>
            <a:r>
              <a:rPr lang="en-US" sz="2400" dirty="0" smtClean="0"/>
              <a:t>Opportunity to see </a:t>
            </a:r>
            <a:r>
              <a:rPr lang="ru-RU" sz="2400" dirty="0" smtClean="0"/>
              <a:t>или вероятности контакта с рекламой?</a:t>
            </a:r>
            <a:endParaRPr lang="ru-RU" sz="2400" dirty="0"/>
          </a:p>
        </p:txBody>
      </p:sp>
      <p:sp>
        <p:nvSpPr>
          <p:cNvPr id="12" name="Oval 11"/>
          <p:cNvSpPr/>
          <p:nvPr/>
        </p:nvSpPr>
        <p:spPr>
          <a:xfrm>
            <a:off x="1168372" y="1823719"/>
            <a:ext cx="2136071" cy="2056247"/>
          </a:xfrm>
          <a:prstGeom prst="ellipse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834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092451" y="1822689"/>
            <a:ext cx="2159220" cy="2056246"/>
          </a:xfrm>
          <a:prstGeom prst="ellipse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834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809077" y="1822689"/>
            <a:ext cx="2159220" cy="2057277"/>
          </a:xfrm>
          <a:prstGeom prst="ellipse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834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8624" y="4485838"/>
            <a:ext cx="3787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347"/>
            <a:r>
              <a:rPr lang="ru-RU" dirty="0" smtClean="0">
                <a:cs typeface="Arial" panose="020B0604020202020204" pitchFamily="34" charset="0"/>
              </a:rPr>
              <a:t>Собираем данные о поведении пользователей с помощью вопросов об их привычках медиа-просмотра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33422" y="4485838"/>
            <a:ext cx="33382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347"/>
            <a:r>
              <a:rPr lang="ru-RU" dirty="0" smtClean="0">
                <a:cs typeface="Arial" panose="020B0604020202020204" pitchFamily="34" charset="0"/>
              </a:rPr>
              <a:t>Тщательно сопоставляем данные с итоговым медиа-планом кампании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290688" y="4485838"/>
            <a:ext cx="33382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347"/>
            <a:r>
              <a:rPr lang="ru-RU" dirty="0" smtClean="0">
                <a:cs typeface="Arial" panose="020B0604020202020204" pitchFamily="34" charset="0"/>
              </a:rPr>
              <a:t>Рассчитываем прирост </a:t>
            </a:r>
            <a:r>
              <a:rPr lang="en-US" dirty="0" smtClean="0">
                <a:cs typeface="Arial" panose="020B0604020202020204" pitchFamily="34" charset="0"/>
              </a:rPr>
              <a:t>KPI </a:t>
            </a:r>
            <a:r>
              <a:rPr lang="ru-RU" dirty="0" smtClean="0">
                <a:cs typeface="Arial" panose="020B0604020202020204" pitchFamily="34" charset="0"/>
              </a:rPr>
              <a:t>бренда за счёт кампании и вклад каждого канала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368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O:\Client Service\Количественные\R&amp;D\Methodology\Digital\3. Solutions\CrossMedia\Презентация для конференции ООН\GettyImages-1141019890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0000">
                <a:schemeClr val="tx1">
                  <a:lumMod val="34000"/>
                </a:schemeClr>
              </a:gs>
              <a:gs pos="100000">
                <a:schemeClr val="bg1">
                  <a:alpha val="2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 dirty="0" smtClean="0"/>
          </a:p>
        </p:txBody>
      </p:sp>
      <p:sp>
        <p:nvSpPr>
          <p:cNvPr id="5" name="Content Placeholder 11">
            <a:extLst>
              <a:ext uri="{FF2B5EF4-FFF2-40B4-BE49-F238E27FC236}">
                <a16:creationId xmlns:a16="http://schemas.microsoft.com/office/drawing/2014/main" xmlns="" id="{5EE8A2D4-7714-4C88-9007-10E2647DE734}"/>
              </a:ext>
            </a:extLst>
          </p:cNvPr>
          <p:cNvSpPr txBox="1">
            <a:spLocks/>
          </p:cNvSpPr>
          <p:nvPr/>
        </p:nvSpPr>
        <p:spPr>
          <a:xfrm>
            <a:off x="359995" y="1412910"/>
            <a:ext cx="11298605" cy="48474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indent="0" algn="ctr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/>
            </a:lvl1pPr>
            <a:lvl2pPr marL="180975" indent="-180975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/>
            </a:lvl2pPr>
            <a:lvl3pPr marL="361950" indent="-180975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/>
            </a:lvl3pPr>
            <a:lvl4pPr marL="542925" indent="-180975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/>
            </a:lvl4pPr>
            <a:lvl5pPr marL="714375" indent="-1714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bg1"/>
                </a:solidFill>
              </a:rPr>
              <a:t>Даже без учёта неблагоприятных внешних обстоятельств ожидалось, что в 2020 году в России доля наружной рекламы в рекламных бюджетах будет сокращаться. </a:t>
            </a:r>
          </a:p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bg1"/>
                </a:solidFill>
              </a:rPr>
              <a:t>Одной из причин этого является недостаток корректных данных об эффективности наружной рекламы</a:t>
            </a:r>
          </a:p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bg1"/>
                </a:solidFill>
              </a:rPr>
              <a:t>Тем не менее, существует инструмент, позволяющий получить более точные данные об эффективности наружной рекламы, чем простая запоминаемость, </a:t>
            </a:r>
          </a:p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bg1"/>
                </a:solidFill>
              </a:rPr>
              <a:t>С помощью этого инструмента можно подтвердить, что наружная реклама – это медиа с высоким охватом и частотой, которое способно улучшить все показатели бренда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369757"/>
            <a:ext cx="11466875" cy="636083"/>
          </a:xfrm>
        </p:spPr>
        <p:txBody>
          <a:bodyPr/>
          <a:lstStyle/>
          <a:p>
            <a:r>
              <a:rPr lang="ru-RU" sz="4000" dirty="0" smtClean="0">
                <a:solidFill>
                  <a:schemeClr val="bg1"/>
                </a:solidFill>
              </a:rPr>
              <a:t>Подведём итоги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260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3" descr="M:\Marcomms\Europe\2012 Campaigns and projects\Russian Troyka\Approved Logos\logoARMI_WhiteBG_Color_Pantone-Coated.em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567" y="5866579"/>
            <a:ext cx="1801169" cy="491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O:\Client Service\Количественные\R&amp;D\Methodology\Digital\3. Solutions\CrossMedia\Презентация для конференции ООН\GettyImages-1136585482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3467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M:\Marcomms\Europe\2012 Campaigns and projects\Russian Troyka\Approved Logos\logoARMI_WhiteBG_Color_Pantone-Coated.em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594" y="1332560"/>
            <a:ext cx="2085646" cy="569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061" y="621620"/>
            <a:ext cx="2006060" cy="407789"/>
          </a:xfrm>
          <a:prstGeom prst="rect">
            <a:avLst/>
          </a:prstGeom>
        </p:spPr>
      </p:pic>
      <p:sp>
        <p:nvSpPr>
          <p:cNvPr id="7" name="Content Placeholder 11">
            <a:extLst>
              <a:ext uri="{FF2B5EF4-FFF2-40B4-BE49-F238E27FC236}">
                <a16:creationId xmlns:a16="http://schemas.microsoft.com/office/drawing/2014/main" xmlns="" id="{5EE8A2D4-7714-4C88-9007-10E2647DE734}"/>
              </a:ext>
            </a:extLst>
          </p:cNvPr>
          <p:cNvSpPr txBox="1">
            <a:spLocks/>
          </p:cNvSpPr>
          <p:nvPr/>
        </p:nvSpPr>
        <p:spPr>
          <a:xfrm>
            <a:off x="6339840" y="1347800"/>
            <a:ext cx="4556760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indent="0" algn="ctr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/>
            </a:lvl1pPr>
            <a:lvl2pPr marL="180975" indent="-180975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/>
            </a:lvl2pPr>
            <a:lvl3pPr marL="361950" indent="-180975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/>
            </a:lvl3pPr>
            <a:lvl4pPr marL="542925" indent="-180975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/>
            </a:lvl4pPr>
            <a:lvl5pPr marL="714375" indent="-1714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3600" b="1" dirty="0" smtClean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82538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0363" y="430717"/>
            <a:ext cx="11466510" cy="404119"/>
          </a:xfrm>
        </p:spPr>
        <p:txBody>
          <a:bodyPr/>
          <a:lstStyle/>
          <a:p>
            <a:r>
              <a:rPr lang="ru-RU" dirty="0"/>
              <a:t>Альтернативой измерению запоминаемости рекламы является моделирование вероятности контакта с рекламой</a:t>
            </a:r>
            <a:br>
              <a:rPr lang="ru-RU" dirty="0"/>
            </a:br>
            <a:endParaRPr lang="ru-RU" dirty="0"/>
          </a:p>
        </p:txBody>
      </p:sp>
      <p:grpSp>
        <p:nvGrpSpPr>
          <p:cNvPr id="6" name="Group 5"/>
          <p:cNvGrpSpPr/>
          <p:nvPr/>
        </p:nvGrpSpPr>
        <p:grpSpPr>
          <a:xfrm>
            <a:off x="6813864" y="2708131"/>
            <a:ext cx="1017094" cy="556270"/>
            <a:chOff x="-9407525" y="50800"/>
            <a:chExt cx="9144000" cy="5024438"/>
          </a:xfrm>
          <a:solidFill>
            <a:schemeClr val="accent2"/>
          </a:solidFill>
        </p:grpSpPr>
        <p:sp>
          <p:nvSpPr>
            <p:cNvPr id="7" name="Freeform 38"/>
            <p:cNvSpPr>
              <a:spLocks noEditPoints="1"/>
            </p:cNvSpPr>
            <p:nvPr/>
          </p:nvSpPr>
          <p:spPr bwMode="auto">
            <a:xfrm>
              <a:off x="-6292850" y="1084263"/>
              <a:ext cx="2897188" cy="2900363"/>
            </a:xfrm>
            <a:custGeom>
              <a:avLst/>
              <a:gdLst>
                <a:gd name="T0" fmla="*/ 865 w 1825"/>
                <a:gd name="T1" fmla="*/ 2 h 1827"/>
                <a:gd name="T2" fmla="*/ 728 w 1825"/>
                <a:gd name="T3" fmla="*/ 20 h 1827"/>
                <a:gd name="T4" fmla="*/ 598 w 1825"/>
                <a:gd name="T5" fmla="*/ 57 h 1827"/>
                <a:gd name="T6" fmla="*/ 476 w 1825"/>
                <a:gd name="T7" fmla="*/ 112 h 1827"/>
                <a:gd name="T8" fmla="*/ 367 w 1825"/>
                <a:gd name="T9" fmla="*/ 182 h 1827"/>
                <a:gd name="T10" fmla="*/ 267 w 1825"/>
                <a:gd name="T11" fmla="*/ 268 h 1827"/>
                <a:gd name="T12" fmla="*/ 181 w 1825"/>
                <a:gd name="T13" fmla="*/ 368 h 1827"/>
                <a:gd name="T14" fmla="*/ 111 w 1825"/>
                <a:gd name="T15" fmla="*/ 480 h 1827"/>
                <a:gd name="T16" fmla="*/ 54 w 1825"/>
                <a:gd name="T17" fmla="*/ 601 h 1827"/>
                <a:gd name="T18" fmla="*/ 19 w 1825"/>
                <a:gd name="T19" fmla="*/ 730 h 1827"/>
                <a:gd name="T20" fmla="*/ 2 w 1825"/>
                <a:gd name="T21" fmla="*/ 867 h 1827"/>
                <a:gd name="T22" fmla="*/ 2 w 1825"/>
                <a:gd name="T23" fmla="*/ 961 h 1827"/>
                <a:gd name="T24" fmla="*/ 19 w 1825"/>
                <a:gd name="T25" fmla="*/ 1098 h 1827"/>
                <a:gd name="T26" fmla="*/ 54 w 1825"/>
                <a:gd name="T27" fmla="*/ 1229 h 1827"/>
                <a:gd name="T28" fmla="*/ 111 w 1825"/>
                <a:gd name="T29" fmla="*/ 1348 h 1827"/>
                <a:gd name="T30" fmla="*/ 181 w 1825"/>
                <a:gd name="T31" fmla="*/ 1460 h 1827"/>
                <a:gd name="T32" fmla="*/ 267 w 1825"/>
                <a:gd name="T33" fmla="*/ 1559 h 1827"/>
                <a:gd name="T34" fmla="*/ 367 w 1825"/>
                <a:gd name="T35" fmla="*/ 1645 h 1827"/>
                <a:gd name="T36" fmla="*/ 476 w 1825"/>
                <a:gd name="T37" fmla="*/ 1716 h 1827"/>
                <a:gd name="T38" fmla="*/ 598 w 1825"/>
                <a:gd name="T39" fmla="*/ 1771 h 1827"/>
                <a:gd name="T40" fmla="*/ 728 w 1825"/>
                <a:gd name="T41" fmla="*/ 1808 h 1827"/>
                <a:gd name="T42" fmla="*/ 865 w 1825"/>
                <a:gd name="T43" fmla="*/ 1825 h 1827"/>
                <a:gd name="T44" fmla="*/ 959 w 1825"/>
                <a:gd name="T45" fmla="*/ 1825 h 1827"/>
                <a:gd name="T46" fmla="*/ 1096 w 1825"/>
                <a:gd name="T47" fmla="*/ 1808 h 1827"/>
                <a:gd name="T48" fmla="*/ 1225 w 1825"/>
                <a:gd name="T49" fmla="*/ 1771 h 1827"/>
                <a:gd name="T50" fmla="*/ 1346 w 1825"/>
                <a:gd name="T51" fmla="*/ 1716 h 1827"/>
                <a:gd name="T52" fmla="*/ 1457 w 1825"/>
                <a:gd name="T53" fmla="*/ 1645 h 1827"/>
                <a:gd name="T54" fmla="*/ 1557 w 1825"/>
                <a:gd name="T55" fmla="*/ 1559 h 1827"/>
                <a:gd name="T56" fmla="*/ 1643 w 1825"/>
                <a:gd name="T57" fmla="*/ 1460 h 1827"/>
                <a:gd name="T58" fmla="*/ 1713 w 1825"/>
                <a:gd name="T59" fmla="*/ 1348 h 1827"/>
                <a:gd name="T60" fmla="*/ 1768 w 1825"/>
                <a:gd name="T61" fmla="*/ 1229 h 1827"/>
                <a:gd name="T62" fmla="*/ 1805 w 1825"/>
                <a:gd name="T63" fmla="*/ 1098 h 1827"/>
                <a:gd name="T64" fmla="*/ 1823 w 1825"/>
                <a:gd name="T65" fmla="*/ 961 h 1827"/>
                <a:gd name="T66" fmla="*/ 1823 w 1825"/>
                <a:gd name="T67" fmla="*/ 867 h 1827"/>
                <a:gd name="T68" fmla="*/ 1805 w 1825"/>
                <a:gd name="T69" fmla="*/ 730 h 1827"/>
                <a:gd name="T70" fmla="*/ 1768 w 1825"/>
                <a:gd name="T71" fmla="*/ 601 h 1827"/>
                <a:gd name="T72" fmla="*/ 1713 w 1825"/>
                <a:gd name="T73" fmla="*/ 480 h 1827"/>
                <a:gd name="T74" fmla="*/ 1643 w 1825"/>
                <a:gd name="T75" fmla="*/ 368 h 1827"/>
                <a:gd name="T76" fmla="*/ 1557 w 1825"/>
                <a:gd name="T77" fmla="*/ 268 h 1827"/>
                <a:gd name="T78" fmla="*/ 1457 w 1825"/>
                <a:gd name="T79" fmla="*/ 182 h 1827"/>
                <a:gd name="T80" fmla="*/ 1346 w 1825"/>
                <a:gd name="T81" fmla="*/ 112 h 1827"/>
                <a:gd name="T82" fmla="*/ 1225 w 1825"/>
                <a:gd name="T83" fmla="*/ 57 h 1827"/>
                <a:gd name="T84" fmla="*/ 1096 w 1825"/>
                <a:gd name="T85" fmla="*/ 20 h 1827"/>
                <a:gd name="T86" fmla="*/ 959 w 1825"/>
                <a:gd name="T87" fmla="*/ 2 h 1827"/>
                <a:gd name="T88" fmla="*/ 629 w 1825"/>
                <a:gd name="T89" fmla="*/ 1421 h 1827"/>
                <a:gd name="T90" fmla="*/ 629 w 1825"/>
                <a:gd name="T91" fmla="*/ 1421 h 1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5" h="1827">
                  <a:moveTo>
                    <a:pt x="912" y="0"/>
                  </a:moveTo>
                  <a:lnTo>
                    <a:pt x="912" y="0"/>
                  </a:lnTo>
                  <a:lnTo>
                    <a:pt x="865" y="2"/>
                  </a:lnTo>
                  <a:lnTo>
                    <a:pt x="818" y="6"/>
                  </a:lnTo>
                  <a:lnTo>
                    <a:pt x="773" y="12"/>
                  </a:lnTo>
                  <a:lnTo>
                    <a:pt x="728" y="20"/>
                  </a:lnTo>
                  <a:lnTo>
                    <a:pt x="684" y="30"/>
                  </a:lnTo>
                  <a:lnTo>
                    <a:pt x="641" y="41"/>
                  </a:lnTo>
                  <a:lnTo>
                    <a:pt x="598" y="57"/>
                  </a:lnTo>
                  <a:lnTo>
                    <a:pt x="557" y="73"/>
                  </a:lnTo>
                  <a:lnTo>
                    <a:pt x="517" y="90"/>
                  </a:lnTo>
                  <a:lnTo>
                    <a:pt x="476" y="112"/>
                  </a:lnTo>
                  <a:lnTo>
                    <a:pt x="439" y="133"/>
                  </a:lnTo>
                  <a:lnTo>
                    <a:pt x="402" y="157"/>
                  </a:lnTo>
                  <a:lnTo>
                    <a:pt x="367" y="182"/>
                  </a:lnTo>
                  <a:lnTo>
                    <a:pt x="332" y="210"/>
                  </a:lnTo>
                  <a:lnTo>
                    <a:pt x="299" y="239"/>
                  </a:lnTo>
                  <a:lnTo>
                    <a:pt x="267" y="268"/>
                  </a:lnTo>
                  <a:lnTo>
                    <a:pt x="236" y="300"/>
                  </a:lnTo>
                  <a:lnTo>
                    <a:pt x="209" y="333"/>
                  </a:lnTo>
                  <a:lnTo>
                    <a:pt x="181" y="368"/>
                  </a:lnTo>
                  <a:lnTo>
                    <a:pt x="156" y="403"/>
                  </a:lnTo>
                  <a:lnTo>
                    <a:pt x="133" y="441"/>
                  </a:lnTo>
                  <a:lnTo>
                    <a:pt x="111" y="480"/>
                  </a:lnTo>
                  <a:lnTo>
                    <a:pt x="90" y="519"/>
                  </a:lnTo>
                  <a:lnTo>
                    <a:pt x="72" y="558"/>
                  </a:lnTo>
                  <a:lnTo>
                    <a:pt x="54" y="601"/>
                  </a:lnTo>
                  <a:lnTo>
                    <a:pt x="41" y="642"/>
                  </a:lnTo>
                  <a:lnTo>
                    <a:pt x="29" y="685"/>
                  </a:lnTo>
                  <a:lnTo>
                    <a:pt x="19" y="730"/>
                  </a:lnTo>
                  <a:lnTo>
                    <a:pt x="11" y="775"/>
                  </a:lnTo>
                  <a:lnTo>
                    <a:pt x="6" y="820"/>
                  </a:lnTo>
                  <a:lnTo>
                    <a:pt x="2" y="867"/>
                  </a:lnTo>
                  <a:lnTo>
                    <a:pt x="0" y="914"/>
                  </a:lnTo>
                  <a:lnTo>
                    <a:pt x="0" y="914"/>
                  </a:lnTo>
                  <a:lnTo>
                    <a:pt x="2" y="961"/>
                  </a:lnTo>
                  <a:lnTo>
                    <a:pt x="6" y="1008"/>
                  </a:lnTo>
                  <a:lnTo>
                    <a:pt x="11" y="1053"/>
                  </a:lnTo>
                  <a:lnTo>
                    <a:pt x="19" y="1098"/>
                  </a:lnTo>
                  <a:lnTo>
                    <a:pt x="29" y="1143"/>
                  </a:lnTo>
                  <a:lnTo>
                    <a:pt x="41" y="1186"/>
                  </a:lnTo>
                  <a:lnTo>
                    <a:pt x="54" y="1229"/>
                  </a:lnTo>
                  <a:lnTo>
                    <a:pt x="72" y="1270"/>
                  </a:lnTo>
                  <a:lnTo>
                    <a:pt x="90" y="1309"/>
                  </a:lnTo>
                  <a:lnTo>
                    <a:pt x="111" y="1348"/>
                  </a:lnTo>
                  <a:lnTo>
                    <a:pt x="133" y="1387"/>
                  </a:lnTo>
                  <a:lnTo>
                    <a:pt x="156" y="1424"/>
                  </a:lnTo>
                  <a:lnTo>
                    <a:pt x="181" y="1460"/>
                  </a:lnTo>
                  <a:lnTo>
                    <a:pt x="209" y="1495"/>
                  </a:lnTo>
                  <a:lnTo>
                    <a:pt x="236" y="1528"/>
                  </a:lnTo>
                  <a:lnTo>
                    <a:pt x="267" y="1559"/>
                  </a:lnTo>
                  <a:lnTo>
                    <a:pt x="299" y="1591"/>
                  </a:lnTo>
                  <a:lnTo>
                    <a:pt x="332" y="1618"/>
                  </a:lnTo>
                  <a:lnTo>
                    <a:pt x="367" y="1645"/>
                  </a:lnTo>
                  <a:lnTo>
                    <a:pt x="402" y="1671"/>
                  </a:lnTo>
                  <a:lnTo>
                    <a:pt x="439" y="1694"/>
                  </a:lnTo>
                  <a:lnTo>
                    <a:pt x="476" y="1716"/>
                  </a:lnTo>
                  <a:lnTo>
                    <a:pt x="517" y="1737"/>
                  </a:lnTo>
                  <a:lnTo>
                    <a:pt x="557" y="1755"/>
                  </a:lnTo>
                  <a:lnTo>
                    <a:pt x="598" y="1771"/>
                  </a:lnTo>
                  <a:lnTo>
                    <a:pt x="641" y="1786"/>
                  </a:lnTo>
                  <a:lnTo>
                    <a:pt x="684" y="1798"/>
                  </a:lnTo>
                  <a:lnTo>
                    <a:pt x="728" y="1808"/>
                  </a:lnTo>
                  <a:lnTo>
                    <a:pt x="773" y="1816"/>
                  </a:lnTo>
                  <a:lnTo>
                    <a:pt x="818" y="1822"/>
                  </a:lnTo>
                  <a:lnTo>
                    <a:pt x="865" y="1825"/>
                  </a:lnTo>
                  <a:lnTo>
                    <a:pt x="912" y="1827"/>
                  </a:lnTo>
                  <a:lnTo>
                    <a:pt x="912" y="1827"/>
                  </a:lnTo>
                  <a:lnTo>
                    <a:pt x="959" y="1825"/>
                  </a:lnTo>
                  <a:lnTo>
                    <a:pt x="1006" y="1822"/>
                  </a:lnTo>
                  <a:lnTo>
                    <a:pt x="1051" y="1816"/>
                  </a:lnTo>
                  <a:lnTo>
                    <a:pt x="1096" y="1808"/>
                  </a:lnTo>
                  <a:lnTo>
                    <a:pt x="1141" y="1798"/>
                  </a:lnTo>
                  <a:lnTo>
                    <a:pt x="1184" y="1786"/>
                  </a:lnTo>
                  <a:lnTo>
                    <a:pt x="1225" y="1771"/>
                  </a:lnTo>
                  <a:lnTo>
                    <a:pt x="1268" y="1755"/>
                  </a:lnTo>
                  <a:lnTo>
                    <a:pt x="1307" y="1737"/>
                  </a:lnTo>
                  <a:lnTo>
                    <a:pt x="1346" y="1716"/>
                  </a:lnTo>
                  <a:lnTo>
                    <a:pt x="1385" y="1694"/>
                  </a:lnTo>
                  <a:lnTo>
                    <a:pt x="1422" y="1671"/>
                  </a:lnTo>
                  <a:lnTo>
                    <a:pt x="1457" y="1645"/>
                  </a:lnTo>
                  <a:lnTo>
                    <a:pt x="1492" y="1618"/>
                  </a:lnTo>
                  <a:lnTo>
                    <a:pt x="1526" y="1591"/>
                  </a:lnTo>
                  <a:lnTo>
                    <a:pt x="1557" y="1559"/>
                  </a:lnTo>
                  <a:lnTo>
                    <a:pt x="1586" y="1528"/>
                  </a:lnTo>
                  <a:lnTo>
                    <a:pt x="1616" y="1495"/>
                  </a:lnTo>
                  <a:lnTo>
                    <a:pt x="1643" y="1460"/>
                  </a:lnTo>
                  <a:lnTo>
                    <a:pt x="1668" y="1424"/>
                  </a:lnTo>
                  <a:lnTo>
                    <a:pt x="1692" y="1387"/>
                  </a:lnTo>
                  <a:lnTo>
                    <a:pt x="1713" y="1348"/>
                  </a:lnTo>
                  <a:lnTo>
                    <a:pt x="1735" y="1309"/>
                  </a:lnTo>
                  <a:lnTo>
                    <a:pt x="1752" y="1270"/>
                  </a:lnTo>
                  <a:lnTo>
                    <a:pt x="1768" y="1229"/>
                  </a:lnTo>
                  <a:lnTo>
                    <a:pt x="1784" y="1186"/>
                  </a:lnTo>
                  <a:lnTo>
                    <a:pt x="1795" y="1143"/>
                  </a:lnTo>
                  <a:lnTo>
                    <a:pt x="1805" y="1098"/>
                  </a:lnTo>
                  <a:lnTo>
                    <a:pt x="1813" y="1053"/>
                  </a:lnTo>
                  <a:lnTo>
                    <a:pt x="1819" y="1008"/>
                  </a:lnTo>
                  <a:lnTo>
                    <a:pt x="1823" y="961"/>
                  </a:lnTo>
                  <a:lnTo>
                    <a:pt x="1825" y="914"/>
                  </a:lnTo>
                  <a:lnTo>
                    <a:pt x="1825" y="914"/>
                  </a:lnTo>
                  <a:lnTo>
                    <a:pt x="1823" y="867"/>
                  </a:lnTo>
                  <a:lnTo>
                    <a:pt x="1819" y="820"/>
                  </a:lnTo>
                  <a:lnTo>
                    <a:pt x="1813" y="775"/>
                  </a:lnTo>
                  <a:lnTo>
                    <a:pt x="1805" y="730"/>
                  </a:lnTo>
                  <a:lnTo>
                    <a:pt x="1795" y="685"/>
                  </a:lnTo>
                  <a:lnTo>
                    <a:pt x="1784" y="642"/>
                  </a:lnTo>
                  <a:lnTo>
                    <a:pt x="1768" y="601"/>
                  </a:lnTo>
                  <a:lnTo>
                    <a:pt x="1752" y="558"/>
                  </a:lnTo>
                  <a:lnTo>
                    <a:pt x="1735" y="519"/>
                  </a:lnTo>
                  <a:lnTo>
                    <a:pt x="1713" y="480"/>
                  </a:lnTo>
                  <a:lnTo>
                    <a:pt x="1692" y="441"/>
                  </a:lnTo>
                  <a:lnTo>
                    <a:pt x="1668" y="403"/>
                  </a:lnTo>
                  <a:lnTo>
                    <a:pt x="1643" y="368"/>
                  </a:lnTo>
                  <a:lnTo>
                    <a:pt x="1616" y="333"/>
                  </a:lnTo>
                  <a:lnTo>
                    <a:pt x="1586" y="300"/>
                  </a:lnTo>
                  <a:lnTo>
                    <a:pt x="1557" y="268"/>
                  </a:lnTo>
                  <a:lnTo>
                    <a:pt x="1526" y="239"/>
                  </a:lnTo>
                  <a:lnTo>
                    <a:pt x="1492" y="210"/>
                  </a:lnTo>
                  <a:lnTo>
                    <a:pt x="1457" y="182"/>
                  </a:lnTo>
                  <a:lnTo>
                    <a:pt x="1422" y="157"/>
                  </a:lnTo>
                  <a:lnTo>
                    <a:pt x="1385" y="133"/>
                  </a:lnTo>
                  <a:lnTo>
                    <a:pt x="1346" y="112"/>
                  </a:lnTo>
                  <a:lnTo>
                    <a:pt x="1307" y="90"/>
                  </a:lnTo>
                  <a:lnTo>
                    <a:pt x="1268" y="73"/>
                  </a:lnTo>
                  <a:lnTo>
                    <a:pt x="1225" y="57"/>
                  </a:lnTo>
                  <a:lnTo>
                    <a:pt x="1184" y="41"/>
                  </a:lnTo>
                  <a:lnTo>
                    <a:pt x="1141" y="30"/>
                  </a:lnTo>
                  <a:lnTo>
                    <a:pt x="1096" y="20"/>
                  </a:lnTo>
                  <a:lnTo>
                    <a:pt x="1051" y="12"/>
                  </a:lnTo>
                  <a:lnTo>
                    <a:pt x="1006" y="6"/>
                  </a:lnTo>
                  <a:lnTo>
                    <a:pt x="959" y="2"/>
                  </a:lnTo>
                  <a:lnTo>
                    <a:pt x="912" y="0"/>
                  </a:lnTo>
                  <a:lnTo>
                    <a:pt x="912" y="0"/>
                  </a:lnTo>
                  <a:close/>
                  <a:moveTo>
                    <a:pt x="629" y="1421"/>
                  </a:moveTo>
                  <a:lnTo>
                    <a:pt x="629" y="413"/>
                  </a:lnTo>
                  <a:lnTo>
                    <a:pt x="1500" y="916"/>
                  </a:lnTo>
                  <a:lnTo>
                    <a:pt x="629" y="14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648" tIns="60824" rIns="121648" bIns="60824" numCol="1" anchor="t" anchorCtr="0" compatLnSpc="1">
              <a:prstTxWarp prst="textNoShape">
                <a:avLst/>
              </a:prstTxWarp>
            </a:bodyPr>
            <a:lstStyle/>
            <a:p>
              <a:pPr defTabSz="912065"/>
              <a:endParaRPr lang="en-GB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" name="Freeform 39"/>
            <p:cNvSpPr>
              <a:spLocks noEditPoints="1"/>
            </p:cNvSpPr>
            <p:nvPr/>
          </p:nvSpPr>
          <p:spPr bwMode="auto">
            <a:xfrm>
              <a:off x="-9407525" y="50800"/>
              <a:ext cx="9144000" cy="5024438"/>
            </a:xfrm>
            <a:custGeom>
              <a:avLst/>
              <a:gdLst>
                <a:gd name="T0" fmla="*/ 5098 w 5760"/>
                <a:gd name="T1" fmla="*/ 149 h 3165"/>
                <a:gd name="T2" fmla="*/ 5090 w 5760"/>
                <a:gd name="T3" fmla="*/ 106 h 3165"/>
                <a:gd name="T4" fmla="*/ 5072 w 5760"/>
                <a:gd name="T5" fmla="*/ 67 h 3165"/>
                <a:gd name="T6" fmla="*/ 5043 w 5760"/>
                <a:gd name="T7" fmla="*/ 33 h 3165"/>
                <a:gd name="T8" fmla="*/ 5006 w 5760"/>
                <a:gd name="T9" fmla="*/ 12 h 3165"/>
                <a:gd name="T10" fmla="*/ 4963 w 5760"/>
                <a:gd name="T11" fmla="*/ 0 h 3165"/>
                <a:gd name="T12" fmla="*/ 811 w 5760"/>
                <a:gd name="T13" fmla="*/ 0 h 3165"/>
                <a:gd name="T14" fmla="*/ 766 w 5760"/>
                <a:gd name="T15" fmla="*/ 6 h 3165"/>
                <a:gd name="T16" fmla="*/ 727 w 5760"/>
                <a:gd name="T17" fmla="*/ 25 h 3165"/>
                <a:gd name="T18" fmla="*/ 696 w 5760"/>
                <a:gd name="T19" fmla="*/ 55 h 3165"/>
                <a:gd name="T20" fmla="*/ 674 w 5760"/>
                <a:gd name="T21" fmla="*/ 92 h 3165"/>
                <a:gd name="T22" fmla="*/ 662 w 5760"/>
                <a:gd name="T23" fmla="*/ 135 h 3165"/>
                <a:gd name="T24" fmla="*/ 0 w 5760"/>
                <a:gd name="T25" fmla="*/ 2913 h 3165"/>
                <a:gd name="T26" fmla="*/ 6 w 5760"/>
                <a:gd name="T27" fmla="*/ 3061 h 3165"/>
                <a:gd name="T28" fmla="*/ 102 w 5760"/>
                <a:gd name="T29" fmla="*/ 3110 h 3165"/>
                <a:gd name="T30" fmla="*/ 195 w 5760"/>
                <a:gd name="T31" fmla="*/ 3140 h 3165"/>
                <a:gd name="T32" fmla="*/ 322 w 5760"/>
                <a:gd name="T33" fmla="*/ 3159 h 3165"/>
                <a:gd name="T34" fmla="*/ 424 w 5760"/>
                <a:gd name="T35" fmla="*/ 3165 h 3165"/>
                <a:gd name="T36" fmla="*/ 5387 w 5760"/>
                <a:gd name="T37" fmla="*/ 3163 h 3165"/>
                <a:gd name="T38" fmla="*/ 5524 w 5760"/>
                <a:gd name="T39" fmla="*/ 3147 h 3165"/>
                <a:gd name="T40" fmla="*/ 5629 w 5760"/>
                <a:gd name="T41" fmla="*/ 3120 h 3165"/>
                <a:gd name="T42" fmla="*/ 5735 w 5760"/>
                <a:gd name="T43" fmla="*/ 3075 h 3165"/>
                <a:gd name="T44" fmla="*/ 5760 w 5760"/>
                <a:gd name="T45" fmla="*/ 2913 h 3165"/>
                <a:gd name="T46" fmla="*/ 2880 w 5760"/>
                <a:gd name="T47" fmla="*/ 72 h 3165"/>
                <a:gd name="T48" fmla="*/ 2898 w 5760"/>
                <a:gd name="T49" fmla="*/ 76 h 3165"/>
                <a:gd name="T50" fmla="*/ 2909 w 5760"/>
                <a:gd name="T51" fmla="*/ 92 h 3165"/>
                <a:gd name="T52" fmla="*/ 2911 w 5760"/>
                <a:gd name="T53" fmla="*/ 104 h 3165"/>
                <a:gd name="T54" fmla="*/ 2905 w 5760"/>
                <a:gd name="T55" fmla="*/ 121 h 3165"/>
                <a:gd name="T56" fmla="*/ 2892 w 5760"/>
                <a:gd name="T57" fmla="*/ 133 h 3165"/>
                <a:gd name="T58" fmla="*/ 2880 w 5760"/>
                <a:gd name="T59" fmla="*/ 135 h 3165"/>
                <a:gd name="T60" fmla="*/ 2860 w 5760"/>
                <a:gd name="T61" fmla="*/ 131 h 3165"/>
                <a:gd name="T62" fmla="*/ 2849 w 5760"/>
                <a:gd name="T63" fmla="*/ 115 h 3165"/>
                <a:gd name="T64" fmla="*/ 2847 w 5760"/>
                <a:gd name="T65" fmla="*/ 104 h 3165"/>
                <a:gd name="T66" fmla="*/ 2853 w 5760"/>
                <a:gd name="T67" fmla="*/ 86 h 3165"/>
                <a:gd name="T68" fmla="*/ 2866 w 5760"/>
                <a:gd name="T69" fmla="*/ 74 h 3165"/>
                <a:gd name="T70" fmla="*/ 2880 w 5760"/>
                <a:gd name="T71" fmla="*/ 72 h 3165"/>
                <a:gd name="T72" fmla="*/ 3296 w 5760"/>
                <a:gd name="T73" fmla="*/ 2913 h 3165"/>
                <a:gd name="T74" fmla="*/ 3286 w 5760"/>
                <a:gd name="T75" fmla="*/ 2954 h 3165"/>
                <a:gd name="T76" fmla="*/ 3263 w 5760"/>
                <a:gd name="T77" fmla="*/ 2981 h 3165"/>
                <a:gd name="T78" fmla="*/ 3230 w 5760"/>
                <a:gd name="T79" fmla="*/ 2993 h 3165"/>
                <a:gd name="T80" fmla="*/ 2542 w 5760"/>
                <a:gd name="T81" fmla="*/ 2995 h 3165"/>
                <a:gd name="T82" fmla="*/ 2505 w 5760"/>
                <a:gd name="T83" fmla="*/ 2987 h 3165"/>
                <a:gd name="T84" fmla="*/ 2481 w 5760"/>
                <a:gd name="T85" fmla="*/ 2969 h 3165"/>
                <a:gd name="T86" fmla="*/ 2464 w 5760"/>
                <a:gd name="T87" fmla="*/ 2926 h 3165"/>
                <a:gd name="T88" fmla="*/ 860 w 5760"/>
                <a:gd name="T89" fmla="*/ 207 h 3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760" h="3165">
                  <a:moveTo>
                    <a:pt x="5098" y="2913"/>
                  </a:moveTo>
                  <a:lnTo>
                    <a:pt x="5098" y="149"/>
                  </a:lnTo>
                  <a:lnTo>
                    <a:pt x="5098" y="149"/>
                  </a:lnTo>
                  <a:lnTo>
                    <a:pt x="5096" y="135"/>
                  </a:lnTo>
                  <a:lnTo>
                    <a:pt x="5094" y="119"/>
                  </a:lnTo>
                  <a:lnTo>
                    <a:pt x="5090" y="106"/>
                  </a:lnTo>
                  <a:lnTo>
                    <a:pt x="5086" y="92"/>
                  </a:lnTo>
                  <a:lnTo>
                    <a:pt x="5080" y="78"/>
                  </a:lnTo>
                  <a:lnTo>
                    <a:pt x="5072" y="67"/>
                  </a:lnTo>
                  <a:lnTo>
                    <a:pt x="5062" y="55"/>
                  </a:lnTo>
                  <a:lnTo>
                    <a:pt x="5053" y="43"/>
                  </a:lnTo>
                  <a:lnTo>
                    <a:pt x="5043" y="33"/>
                  </a:lnTo>
                  <a:lnTo>
                    <a:pt x="5031" y="25"/>
                  </a:lnTo>
                  <a:lnTo>
                    <a:pt x="5019" y="18"/>
                  </a:lnTo>
                  <a:lnTo>
                    <a:pt x="5006" y="12"/>
                  </a:lnTo>
                  <a:lnTo>
                    <a:pt x="4992" y="6"/>
                  </a:lnTo>
                  <a:lnTo>
                    <a:pt x="4978" y="2"/>
                  </a:lnTo>
                  <a:lnTo>
                    <a:pt x="4963" y="0"/>
                  </a:lnTo>
                  <a:lnTo>
                    <a:pt x="4947" y="0"/>
                  </a:lnTo>
                  <a:lnTo>
                    <a:pt x="811" y="0"/>
                  </a:lnTo>
                  <a:lnTo>
                    <a:pt x="811" y="0"/>
                  </a:lnTo>
                  <a:lnTo>
                    <a:pt x="795" y="0"/>
                  </a:lnTo>
                  <a:lnTo>
                    <a:pt x="782" y="2"/>
                  </a:lnTo>
                  <a:lnTo>
                    <a:pt x="766" y="6"/>
                  </a:lnTo>
                  <a:lnTo>
                    <a:pt x="752" y="12"/>
                  </a:lnTo>
                  <a:lnTo>
                    <a:pt x="741" y="18"/>
                  </a:lnTo>
                  <a:lnTo>
                    <a:pt x="727" y="25"/>
                  </a:lnTo>
                  <a:lnTo>
                    <a:pt x="715" y="33"/>
                  </a:lnTo>
                  <a:lnTo>
                    <a:pt x="705" y="43"/>
                  </a:lnTo>
                  <a:lnTo>
                    <a:pt x="696" y="55"/>
                  </a:lnTo>
                  <a:lnTo>
                    <a:pt x="688" y="67"/>
                  </a:lnTo>
                  <a:lnTo>
                    <a:pt x="680" y="78"/>
                  </a:lnTo>
                  <a:lnTo>
                    <a:pt x="674" y="92"/>
                  </a:lnTo>
                  <a:lnTo>
                    <a:pt x="668" y="106"/>
                  </a:lnTo>
                  <a:lnTo>
                    <a:pt x="664" y="119"/>
                  </a:lnTo>
                  <a:lnTo>
                    <a:pt x="662" y="135"/>
                  </a:lnTo>
                  <a:lnTo>
                    <a:pt x="660" y="149"/>
                  </a:lnTo>
                  <a:lnTo>
                    <a:pt x="660" y="2913"/>
                  </a:lnTo>
                  <a:lnTo>
                    <a:pt x="0" y="2913"/>
                  </a:lnTo>
                  <a:lnTo>
                    <a:pt x="0" y="3057"/>
                  </a:lnTo>
                  <a:lnTo>
                    <a:pt x="0" y="3057"/>
                  </a:lnTo>
                  <a:lnTo>
                    <a:pt x="6" y="3061"/>
                  </a:lnTo>
                  <a:lnTo>
                    <a:pt x="25" y="3075"/>
                  </a:lnTo>
                  <a:lnTo>
                    <a:pt x="57" y="3091"/>
                  </a:lnTo>
                  <a:lnTo>
                    <a:pt x="102" y="3110"/>
                  </a:lnTo>
                  <a:lnTo>
                    <a:pt x="129" y="3120"/>
                  </a:lnTo>
                  <a:lnTo>
                    <a:pt x="160" y="3130"/>
                  </a:lnTo>
                  <a:lnTo>
                    <a:pt x="195" y="3140"/>
                  </a:lnTo>
                  <a:lnTo>
                    <a:pt x="234" y="3147"/>
                  </a:lnTo>
                  <a:lnTo>
                    <a:pt x="275" y="3155"/>
                  </a:lnTo>
                  <a:lnTo>
                    <a:pt x="322" y="3159"/>
                  </a:lnTo>
                  <a:lnTo>
                    <a:pt x="371" y="3163"/>
                  </a:lnTo>
                  <a:lnTo>
                    <a:pt x="424" y="3165"/>
                  </a:lnTo>
                  <a:lnTo>
                    <a:pt x="424" y="3165"/>
                  </a:lnTo>
                  <a:lnTo>
                    <a:pt x="5334" y="3165"/>
                  </a:lnTo>
                  <a:lnTo>
                    <a:pt x="5334" y="3165"/>
                  </a:lnTo>
                  <a:lnTo>
                    <a:pt x="5387" y="3163"/>
                  </a:lnTo>
                  <a:lnTo>
                    <a:pt x="5438" y="3159"/>
                  </a:lnTo>
                  <a:lnTo>
                    <a:pt x="5483" y="3155"/>
                  </a:lnTo>
                  <a:lnTo>
                    <a:pt x="5524" y="3147"/>
                  </a:lnTo>
                  <a:lnTo>
                    <a:pt x="5563" y="3140"/>
                  </a:lnTo>
                  <a:lnTo>
                    <a:pt x="5598" y="3130"/>
                  </a:lnTo>
                  <a:lnTo>
                    <a:pt x="5629" y="3120"/>
                  </a:lnTo>
                  <a:lnTo>
                    <a:pt x="5656" y="3110"/>
                  </a:lnTo>
                  <a:lnTo>
                    <a:pt x="5701" y="3091"/>
                  </a:lnTo>
                  <a:lnTo>
                    <a:pt x="5735" y="3075"/>
                  </a:lnTo>
                  <a:lnTo>
                    <a:pt x="5752" y="3061"/>
                  </a:lnTo>
                  <a:lnTo>
                    <a:pt x="5760" y="3057"/>
                  </a:lnTo>
                  <a:lnTo>
                    <a:pt x="5760" y="2913"/>
                  </a:lnTo>
                  <a:lnTo>
                    <a:pt x="5098" y="2913"/>
                  </a:lnTo>
                  <a:close/>
                  <a:moveTo>
                    <a:pt x="2880" y="72"/>
                  </a:moveTo>
                  <a:lnTo>
                    <a:pt x="2880" y="72"/>
                  </a:lnTo>
                  <a:lnTo>
                    <a:pt x="2886" y="72"/>
                  </a:lnTo>
                  <a:lnTo>
                    <a:pt x="2892" y="74"/>
                  </a:lnTo>
                  <a:lnTo>
                    <a:pt x="2898" y="76"/>
                  </a:lnTo>
                  <a:lnTo>
                    <a:pt x="2901" y="80"/>
                  </a:lnTo>
                  <a:lnTo>
                    <a:pt x="2905" y="86"/>
                  </a:lnTo>
                  <a:lnTo>
                    <a:pt x="2909" y="92"/>
                  </a:lnTo>
                  <a:lnTo>
                    <a:pt x="2911" y="98"/>
                  </a:lnTo>
                  <a:lnTo>
                    <a:pt x="2911" y="104"/>
                  </a:lnTo>
                  <a:lnTo>
                    <a:pt x="2911" y="104"/>
                  </a:lnTo>
                  <a:lnTo>
                    <a:pt x="2911" y="110"/>
                  </a:lnTo>
                  <a:lnTo>
                    <a:pt x="2909" y="115"/>
                  </a:lnTo>
                  <a:lnTo>
                    <a:pt x="2905" y="121"/>
                  </a:lnTo>
                  <a:lnTo>
                    <a:pt x="2901" y="127"/>
                  </a:lnTo>
                  <a:lnTo>
                    <a:pt x="2898" y="131"/>
                  </a:lnTo>
                  <a:lnTo>
                    <a:pt x="2892" y="133"/>
                  </a:lnTo>
                  <a:lnTo>
                    <a:pt x="2886" y="135"/>
                  </a:lnTo>
                  <a:lnTo>
                    <a:pt x="2880" y="135"/>
                  </a:lnTo>
                  <a:lnTo>
                    <a:pt x="2880" y="135"/>
                  </a:lnTo>
                  <a:lnTo>
                    <a:pt x="2872" y="135"/>
                  </a:lnTo>
                  <a:lnTo>
                    <a:pt x="2866" y="133"/>
                  </a:lnTo>
                  <a:lnTo>
                    <a:pt x="2860" y="131"/>
                  </a:lnTo>
                  <a:lnTo>
                    <a:pt x="2857" y="127"/>
                  </a:lnTo>
                  <a:lnTo>
                    <a:pt x="2853" y="121"/>
                  </a:lnTo>
                  <a:lnTo>
                    <a:pt x="2849" y="115"/>
                  </a:lnTo>
                  <a:lnTo>
                    <a:pt x="2849" y="110"/>
                  </a:lnTo>
                  <a:lnTo>
                    <a:pt x="2847" y="104"/>
                  </a:lnTo>
                  <a:lnTo>
                    <a:pt x="2847" y="104"/>
                  </a:lnTo>
                  <a:lnTo>
                    <a:pt x="2849" y="98"/>
                  </a:lnTo>
                  <a:lnTo>
                    <a:pt x="2849" y="92"/>
                  </a:lnTo>
                  <a:lnTo>
                    <a:pt x="2853" y="86"/>
                  </a:lnTo>
                  <a:lnTo>
                    <a:pt x="2857" y="80"/>
                  </a:lnTo>
                  <a:lnTo>
                    <a:pt x="2860" y="76"/>
                  </a:lnTo>
                  <a:lnTo>
                    <a:pt x="2866" y="74"/>
                  </a:lnTo>
                  <a:lnTo>
                    <a:pt x="2872" y="72"/>
                  </a:lnTo>
                  <a:lnTo>
                    <a:pt x="2880" y="72"/>
                  </a:lnTo>
                  <a:lnTo>
                    <a:pt x="2880" y="72"/>
                  </a:lnTo>
                  <a:close/>
                  <a:moveTo>
                    <a:pt x="4900" y="2913"/>
                  </a:moveTo>
                  <a:lnTo>
                    <a:pt x="3296" y="2913"/>
                  </a:lnTo>
                  <a:lnTo>
                    <a:pt x="3296" y="2913"/>
                  </a:lnTo>
                  <a:lnTo>
                    <a:pt x="3294" y="2926"/>
                  </a:lnTo>
                  <a:lnTo>
                    <a:pt x="3292" y="2938"/>
                  </a:lnTo>
                  <a:lnTo>
                    <a:pt x="3286" y="2954"/>
                  </a:lnTo>
                  <a:lnTo>
                    <a:pt x="3279" y="2969"/>
                  </a:lnTo>
                  <a:lnTo>
                    <a:pt x="3271" y="2975"/>
                  </a:lnTo>
                  <a:lnTo>
                    <a:pt x="3263" y="2981"/>
                  </a:lnTo>
                  <a:lnTo>
                    <a:pt x="3255" y="2987"/>
                  </a:lnTo>
                  <a:lnTo>
                    <a:pt x="3243" y="2991"/>
                  </a:lnTo>
                  <a:lnTo>
                    <a:pt x="3230" y="2993"/>
                  </a:lnTo>
                  <a:lnTo>
                    <a:pt x="3216" y="2995"/>
                  </a:lnTo>
                  <a:lnTo>
                    <a:pt x="2542" y="2995"/>
                  </a:lnTo>
                  <a:lnTo>
                    <a:pt x="2542" y="2995"/>
                  </a:lnTo>
                  <a:lnTo>
                    <a:pt x="2528" y="2993"/>
                  </a:lnTo>
                  <a:lnTo>
                    <a:pt x="2515" y="2991"/>
                  </a:lnTo>
                  <a:lnTo>
                    <a:pt x="2505" y="2987"/>
                  </a:lnTo>
                  <a:lnTo>
                    <a:pt x="2495" y="2981"/>
                  </a:lnTo>
                  <a:lnTo>
                    <a:pt x="2487" y="2975"/>
                  </a:lnTo>
                  <a:lnTo>
                    <a:pt x="2481" y="2969"/>
                  </a:lnTo>
                  <a:lnTo>
                    <a:pt x="2472" y="2954"/>
                  </a:lnTo>
                  <a:lnTo>
                    <a:pt x="2466" y="2938"/>
                  </a:lnTo>
                  <a:lnTo>
                    <a:pt x="2464" y="2926"/>
                  </a:lnTo>
                  <a:lnTo>
                    <a:pt x="2462" y="2913"/>
                  </a:lnTo>
                  <a:lnTo>
                    <a:pt x="860" y="2913"/>
                  </a:lnTo>
                  <a:lnTo>
                    <a:pt x="860" y="207"/>
                  </a:lnTo>
                  <a:lnTo>
                    <a:pt x="4900" y="207"/>
                  </a:lnTo>
                  <a:lnTo>
                    <a:pt x="4900" y="29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648" tIns="60824" rIns="121648" bIns="60824" numCol="1" anchor="t" anchorCtr="0" compatLnSpc="1">
              <a:prstTxWarp prst="textNoShape">
                <a:avLst/>
              </a:prstTxWarp>
            </a:bodyPr>
            <a:lstStyle/>
            <a:p>
              <a:pPr defTabSz="912065"/>
              <a:endParaRPr lang="en-GB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pic>
        <p:nvPicPr>
          <p:cNvPr id="9" name="Picture 3" descr="C:\Users\DRykov\Downloads\tv (1)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5538" y="2518668"/>
            <a:ext cx="745807" cy="74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DRykov\Downloads\billboard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73891" y="2392617"/>
            <a:ext cx="871858" cy="87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DRykov\Desktop\216555-social-networks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28692" y="2672660"/>
            <a:ext cx="585297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DRykov\Desktop\216555-social-networks.pn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49211" y="2672661"/>
            <a:ext cx="585297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DRykov\Desktop\216555-social-networks.pn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03975" y="2672661"/>
            <a:ext cx="585297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xmlns="" id="{5EE8A2D4-7714-4C88-9007-10E2647DE734}"/>
              </a:ext>
            </a:extLst>
          </p:cNvPr>
          <p:cNvSpPr txBox="1">
            <a:spLocks/>
          </p:cNvSpPr>
          <p:nvPr/>
        </p:nvSpPr>
        <p:spPr>
          <a:xfrm>
            <a:off x="380682" y="3648205"/>
            <a:ext cx="2275840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indent="0" algn="ctr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/>
            </a:lvl1pPr>
            <a:lvl2pPr marL="180975" indent="-180975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/>
            </a:lvl2pPr>
            <a:lvl3pPr marL="361950" indent="-180975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/>
            </a:lvl3pPr>
            <a:lvl4pPr marL="542925" indent="-180975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/>
            </a:lvl4pPr>
            <a:lvl5pPr marL="714375" indent="-1714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800" b="1" dirty="0" smtClean="0">
                <a:solidFill>
                  <a:srgbClr val="0070C0"/>
                </a:solidFill>
              </a:rPr>
              <a:t>Когда показывали рекламу?</a:t>
            </a:r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xmlns="" id="{5EE8A2D4-7714-4C88-9007-10E2647DE734}"/>
              </a:ext>
            </a:extLst>
          </p:cNvPr>
          <p:cNvSpPr txBox="1">
            <a:spLocks/>
          </p:cNvSpPr>
          <p:nvPr/>
        </p:nvSpPr>
        <p:spPr>
          <a:xfrm>
            <a:off x="618571" y="4616945"/>
            <a:ext cx="1779742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indent="0" algn="ctr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/>
            </a:lvl1pPr>
            <a:lvl2pPr marL="180975" indent="-180975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/>
            </a:lvl2pPr>
            <a:lvl3pPr marL="361950" indent="-180975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/>
            </a:lvl3pPr>
            <a:lvl4pPr marL="542925" indent="-180975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/>
            </a:lvl4pPr>
            <a:lvl5pPr marL="714375" indent="-1714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800" b="1" dirty="0" smtClean="0">
                <a:solidFill>
                  <a:srgbClr val="0070C0"/>
                </a:solidFill>
              </a:rPr>
              <a:t>Когда смотрел ТВ?</a:t>
            </a:r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xmlns="" id="{5EE8A2D4-7714-4C88-9007-10E2647DE734}"/>
              </a:ext>
            </a:extLst>
          </p:cNvPr>
          <p:cNvSpPr txBox="1">
            <a:spLocks/>
          </p:cNvSpPr>
          <p:nvPr/>
        </p:nvSpPr>
        <p:spPr>
          <a:xfrm>
            <a:off x="3254539" y="3509706"/>
            <a:ext cx="2275840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indent="0" algn="ctr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/>
            </a:lvl1pPr>
            <a:lvl2pPr marL="180975" indent="-180975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/>
            </a:lvl2pPr>
            <a:lvl3pPr marL="361950" indent="-180975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/>
            </a:lvl3pPr>
            <a:lvl4pPr marL="542925" indent="-180975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/>
            </a:lvl4pPr>
            <a:lvl5pPr marL="714375" indent="-1714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800" b="1" dirty="0" smtClean="0">
                <a:solidFill>
                  <a:schemeClr val="bg2"/>
                </a:solidFill>
              </a:rPr>
              <a:t>Где и как интенсивно показывали?</a:t>
            </a:r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xmlns="" id="{5EE8A2D4-7714-4C88-9007-10E2647DE734}"/>
              </a:ext>
            </a:extLst>
          </p:cNvPr>
          <p:cNvSpPr txBox="1">
            <a:spLocks/>
          </p:cNvSpPr>
          <p:nvPr/>
        </p:nvSpPr>
        <p:spPr>
          <a:xfrm>
            <a:off x="3338984" y="4677905"/>
            <a:ext cx="2113280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indent="0" algn="ctr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/>
            </a:lvl1pPr>
            <a:lvl2pPr marL="180975" indent="-180975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/>
            </a:lvl2pPr>
            <a:lvl3pPr marL="361950" indent="-180975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/>
            </a:lvl3pPr>
            <a:lvl4pPr marL="542925" indent="-180975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/>
            </a:lvl4pPr>
            <a:lvl5pPr marL="714375" indent="-1714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800" b="1" dirty="0" smtClean="0">
                <a:solidFill>
                  <a:schemeClr val="bg2"/>
                </a:solidFill>
              </a:rPr>
              <a:t>Как часто заходил и как долго листал ленту?</a:t>
            </a:r>
          </a:p>
        </p:txBody>
      </p:sp>
      <p:sp>
        <p:nvSpPr>
          <p:cNvPr id="18" name="Content Placeholder 11">
            <a:extLst>
              <a:ext uri="{FF2B5EF4-FFF2-40B4-BE49-F238E27FC236}">
                <a16:creationId xmlns:a16="http://schemas.microsoft.com/office/drawing/2014/main" xmlns="" id="{5EE8A2D4-7714-4C88-9007-10E2647DE734}"/>
              </a:ext>
            </a:extLst>
          </p:cNvPr>
          <p:cNvSpPr txBox="1">
            <a:spLocks/>
          </p:cNvSpPr>
          <p:nvPr/>
        </p:nvSpPr>
        <p:spPr>
          <a:xfrm>
            <a:off x="6163464" y="4677905"/>
            <a:ext cx="2378894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indent="0" algn="ctr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/>
            </a:lvl1pPr>
            <a:lvl2pPr marL="180975" indent="-180975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/>
            </a:lvl2pPr>
            <a:lvl3pPr marL="361950" indent="-180975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/>
            </a:lvl3pPr>
            <a:lvl4pPr marL="542925" indent="-180975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/>
            </a:lvl4pPr>
            <a:lvl5pPr marL="714375" indent="-1714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800" b="1" dirty="0" smtClean="0">
                <a:solidFill>
                  <a:schemeClr val="accent2"/>
                </a:solidFill>
              </a:rPr>
              <a:t>Как часто заходил и как долго смотрел видео?</a:t>
            </a:r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xmlns="" id="{5EE8A2D4-7714-4C88-9007-10E2647DE734}"/>
              </a:ext>
            </a:extLst>
          </p:cNvPr>
          <p:cNvSpPr txBox="1">
            <a:spLocks/>
          </p:cNvSpPr>
          <p:nvPr/>
        </p:nvSpPr>
        <p:spPr>
          <a:xfrm>
            <a:off x="6175078" y="3540186"/>
            <a:ext cx="2275840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indent="0" algn="ctr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/>
            </a:lvl1pPr>
            <a:lvl2pPr marL="180975" indent="-180975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/>
            </a:lvl2pPr>
            <a:lvl3pPr marL="361950" indent="-180975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/>
            </a:lvl3pPr>
            <a:lvl4pPr marL="542925" indent="-180975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/>
            </a:lvl4pPr>
            <a:lvl5pPr marL="714375" indent="-1714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800" b="1" dirty="0" smtClean="0">
                <a:solidFill>
                  <a:schemeClr val="accent2"/>
                </a:solidFill>
              </a:rPr>
              <a:t>Где и как интенсивно показывали?</a:t>
            </a:r>
          </a:p>
        </p:txBody>
      </p:sp>
      <p:sp>
        <p:nvSpPr>
          <p:cNvPr id="20" name="Content Placeholder 11">
            <a:extLst>
              <a:ext uri="{FF2B5EF4-FFF2-40B4-BE49-F238E27FC236}">
                <a16:creationId xmlns:a16="http://schemas.microsoft.com/office/drawing/2014/main" xmlns="" id="{5EE8A2D4-7714-4C88-9007-10E2647DE734}"/>
              </a:ext>
            </a:extLst>
          </p:cNvPr>
          <p:cNvSpPr txBox="1">
            <a:spLocks/>
          </p:cNvSpPr>
          <p:nvPr/>
        </p:nvSpPr>
        <p:spPr>
          <a:xfrm>
            <a:off x="9202284" y="4677905"/>
            <a:ext cx="2051340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indent="0" algn="ctr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/>
            </a:lvl1pPr>
            <a:lvl2pPr marL="180975" indent="-180975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/>
            </a:lvl2pPr>
            <a:lvl3pPr marL="361950" indent="-180975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/>
            </a:lvl3pPr>
            <a:lvl4pPr marL="542925" indent="-180975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/>
            </a:lvl4pPr>
            <a:lvl5pPr marL="714375" indent="-1714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800" b="1" dirty="0" smtClean="0">
                <a:solidFill>
                  <a:schemeClr val="accent5"/>
                </a:solidFill>
              </a:rPr>
              <a:t>По каким улицам и местам ходил?</a:t>
            </a:r>
          </a:p>
        </p:txBody>
      </p:sp>
      <p:sp>
        <p:nvSpPr>
          <p:cNvPr id="21" name="Content Placeholder 11">
            <a:extLst>
              <a:ext uri="{FF2B5EF4-FFF2-40B4-BE49-F238E27FC236}">
                <a16:creationId xmlns:a16="http://schemas.microsoft.com/office/drawing/2014/main" xmlns="" id="{5EE8A2D4-7714-4C88-9007-10E2647DE734}"/>
              </a:ext>
            </a:extLst>
          </p:cNvPr>
          <p:cNvSpPr txBox="1">
            <a:spLocks/>
          </p:cNvSpPr>
          <p:nvPr/>
        </p:nvSpPr>
        <p:spPr>
          <a:xfrm>
            <a:off x="9112298" y="3540186"/>
            <a:ext cx="2275840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indent="0" algn="ctr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/>
            </a:lvl1pPr>
            <a:lvl2pPr marL="180975" indent="-180975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/>
            </a:lvl2pPr>
            <a:lvl3pPr marL="361950" indent="-180975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/>
            </a:lvl3pPr>
            <a:lvl4pPr marL="542925" indent="-180975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/>
            </a:lvl4pPr>
            <a:lvl5pPr marL="714375" indent="-1714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800" b="1" dirty="0" smtClean="0">
                <a:solidFill>
                  <a:schemeClr val="accent5"/>
                </a:solidFill>
              </a:rPr>
              <a:t>Где и как долго висела реклама?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69969" y="1433174"/>
            <a:ext cx="11181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Замер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производится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индивидуальном уровне с помощью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вопросов о медиа-потреблении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привязке к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детальному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медиа-плану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67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12" name="Group 11"/>
          <p:cNvGrpSpPr/>
          <p:nvPr/>
        </p:nvGrpSpPr>
        <p:grpSpPr>
          <a:xfrm>
            <a:off x="0" y="857"/>
            <a:ext cx="12211818" cy="6857143"/>
            <a:chOff x="0" y="857"/>
            <a:chExt cx="12211818" cy="6857143"/>
          </a:xfrm>
        </p:grpSpPr>
        <p:pic>
          <p:nvPicPr>
            <p:cNvPr id="6" name="Picture Placeholder 3">
              <a:extLst>
                <a:ext uri="{FF2B5EF4-FFF2-40B4-BE49-F238E27FC236}">
                  <a16:creationId xmlns:a16="http://schemas.microsoft.com/office/drawing/2014/main" xmlns="" id="{CE95426F-1A81-A54B-AF38-2B35C58C43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857"/>
              <a:ext cx="12211818" cy="6857143"/>
            </a:xfrm>
            <a:prstGeom prst="rect">
              <a:avLst/>
            </a:prstGeom>
          </p:spPr>
        </p:pic>
        <p:pic>
          <p:nvPicPr>
            <p:cNvPr id="11" name="Picture Placeholder 3">
              <a:extLst>
                <a:ext uri="{FF2B5EF4-FFF2-40B4-BE49-F238E27FC236}">
                  <a16:creationId xmlns:a16="http://schemas.microsoft.com/office/drawing/2014/main" xmlns="" id="{CE95426F-1A81-A54B-AF38-2B35C58C43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7294" y="3429428"/>
              <a:ext cx="7426960" cy="1452880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1706880" y="4984922"/>
            <a:ext cx="660400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/>
              <a:t>Исследование Getting Media Right проводилось среди специалистов по маркетингу на старших должностных позициях </a:t>
            </a:r>
            <a:r>
              <a:rPr lang="ru-RU" sz="1100" i="1" dirty="0" smtClean="0"/>
              <a:t>среди </a:t>
            </a:r>
            <a:r>
              <a:rPr lang="ru-RU" sz="1100" i="1" dirty="0"/>
              <a:t>рекламодателей, агентств и СМИ по всему миру. Размер общей выборки исследования – 488 интервью. Выборка по России насчитывает 35 интервью с лидирующими специалистами в отрасли маркетинга в стране. </a:t>
            </a:r>
            <a:endParaRPr lang="ru-RU" sz="1100" i="1" dirty="0" smtClean="0"/>
          </a:p>
          <a:p>
            <a:r>
              <a:rPr lang="ru-RU" sz="1100" i="1" dirty="0" smtClean="0"/>
              <a:t>Исследование </a:t>
            </a:r>
            <a:r>
              <a:rPr lang="ru-RU" sz="1100" i="1" dirty="0"/>
              <a:t>проводилось в июне-августе 2019 года. </a:t>
            </a:r>
            <a:endParaRPr lang="ru-RU" sz="1100" dirty="0"/>
          </a:p>
          <a:p>
            <a:r>
              <a:rPr lang="ru-RU" sz="1100" i="1" dirty="0"/>
              <a:t> </a:t>
            </a:r>
            <a:endParaRPr lang="ru-RU" sz="1100" dirty="0"/>
          </a:p>
          <a:p>
            <a:r>
              <a:rPr lang="ru-RU" sz="1100" i="1" dirty="0"/>
              <a:t>Данные среди российских специалистов собирались в сотрудничестве с EFFIE RUSSIA. </a:t>
            </a:r>
            <a:endParaRPr lang="ru-RU" sz="1100" dirty="0"/>
          </a:p>
        </p:txBody>
      </p:sp>
      <p:pic>
        <p:nvPicPr>
          <p:cNvPr id="7" name="Picture 6" descr="effie awards russia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967" y="5149817"/>
            <a:ext cx="914400" cy="71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xmlns="" id="{5EE8A2D4-7714-4C88-9007-10E2647DE734}"/>
              </a:ext>
            </a:extLst>
          </p:cNvPr>
          <p:cNvSpPr txBox="1">
            <a:spLocks/>
          </p:cNvSpPr>
          <p:nvPr/>
        </p:nvSpPr>
        <p:spPr>
          <a:xfrm>
            <a:off x="484966" y="1169889"/>
            <a:ext cx="7256954" cy="3046988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en-US"/>
            </a:defPPr>
            <a:lvl1pPr indent="0" algn="ctr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/>
            </a:lvl1pPr>
            <a:lvl2pPr marL="180975" indent="-180975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/>
            </a:lvl2pPr>
            <a:lvl3pPr marL="361950" indent="-180975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/>
            </a:lvl3pPr>
            <a:lvl4pPr marL="542925" indent="-180975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/>
            </a:lvl4pPr>
            <a:lvl5pPr marL="714375" indent="-1714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ru-RU" sz="3200" b="1" dirty="0" smtClean="0"/>
              <a:t>Согласно данным исследования </a:t>
            </a:r>
            <a:r>
              <a:rPr lang="en-US" sz="3200" b="1" dirty="0" smtClean="0"/>
              <a:t>Kantar</a:t>
            </a:r>
            <a:r>
              <a:rPr lang="ru-RU" sz="3200" b="1" dirty="0" smtClean="0"/>
              <a:t> среди специалистов по маркетингу, в России ожидалось снижение инвестиций в наружную </a:t>
            </a:r>
            <a:r>
              <a:rPr lang="ru-RU" sz="3200" b="1" dirty="0"/>
              <a:t>рекламу и до появления </a:t>
            </a:r>
            <a:r>
              <a:rPr lang="en-US" sz="3200" b="1" dirty="0"/>
              <a:t>COVID-</a:t>
            </a:r>
            <a:r>
              <a:rPr lang="ru-RU" sz="3200" b="1" dirty="0"/>
              <a:t>19 в нашей жизни</a:t>
            </a:r>
            <a:endParaRPr lang="ru-RU" sz="3200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154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в России </a:t>
            </a:r>
            <a:r>
              <a:rPr lang="ru-RU" dirty="0"/>
              <a:t>в следующем году изменятся инвестиции в каждый из медиа-каналов?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3</a:t>
            </a:fld>
            <a:endParaRPr lang="en-GB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976052769"/>
              </p:ext>
            </p:extLst>
          </p:nvPr>
        </p:nvGraphicFramePr>
        <p:xfrm>
          <a:off x="1251580" y="1277620"/>
          <a:ext cx="9578980" cy="4236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1316739" y="1277620"/>
            <a:ext cx="1563335" cy="432816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 dirty="0" smtClean="0"/>
          </a:p>
        </p:txBody>
      </p:sp>
      <p:sp>
        <p:nvSpPr>
          <p:cNvPr id="7" name="Content Placeholder 7">
            <a:extLst>
              <a:ext uri="{FF2B5EF4-FFF2-40B4-BE49-F238E27FC236}">
                <a16:creationId xmlns="" xmlns:a16="http://schemas.microsoft.com/office/drawing/2014/main" id="{3DD1EFC1-9F82-41E0-8CC8-7A2F1D011AE8}"/>
              </a:ext>
            </a:extLst>
          </p:cNvPr>
          <p:cNvSpPr txBox="1">
            <a:spLocks/>
          </p:cNvSpPr>
          <p:nvPr/>
        </p:nvSpPr>
        <p:spPr>
          <a:xfrm>
            <a:off x="5891603" y="6376985"/>
            <a:ext cx="1080000" cy="28018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rgbClr val="717171"/>
                </a:solidFill>
              </a:rPr>
              <a:t>Вырастут</a:t>
            </a:r>
            <a:endParaRPr lang="en-GB" sz="1200" dirty="0">
              <a:solidFill>
                <a:srgbClr val="717171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3DD1EFC1-9F82-41E0-8CC8-7A2F1D011AE8}"/>
              </a:ext>
            </a:extLst>
          </p:cNvPr>
          <p:cNvSpPr txBox="1">
            <a:spLocks/>
          </p:cNvSpPr>
          <p:nvPr/>
        </p:nvSpPr>
        <p:spPr>
          <a:xfrm>
            <a:off x="4589859" y="6382729"/>
            <a:ext cx="1210543" cy="28018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rgbClr val="717171"/>
                </a:solidFill>
              </a:rPr>
              <a:t>Сократятся</a:t>
            </a:r>
            <a:endParaRPr lang="en-GB" sz="1200" dirty="0">
              <a:solidFill>
                <a:srgbClr val="717171"/>
              </a:solidFill>
            </a:endParaRPr>
          </a:p>
        </p:txBody>
      </p:sp>
      <p:sp>
        <p:nvSpPr>
          <p:cNvPr id="9" name="Rectangle 20"/>
          <p:cNvSpPr/>
          <p:nvPr/>
        </p:nvSpPr>
        <p:spPr bwMode="ltGray">
          <a:xfrm>
            <a:off x="5551236" y="6442852"/>
            <a:ext cx="215661" cy="159934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ru-RU" sz="1600" err="1" smtClean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10" name="Picture 4" descr="effie awards russia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3434" y="6264100"/>
            <a:ext cx="565529" cy="44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 bwMode="ltGray">
          <a:xfrm>
            <a:off x="4271076" y="6442852"/>
            <a:ext cx="215661" cy="159934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ru-RU" sz="1600" err="1" smtClean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2" name="Content Placeholder 7">
            <a:extLst>
              <a:ext uri="{FF2B5EF4-FFF2-40B4-BE49-F238E27FC236}">
                <a16:creationId xmlns="" xmlns:a16="http://schemas.microsoft.com/office/drawing/2014/main" id="{3DD1EFC1-9F82-41E0-8CC8-7A2F1D011AE8}"/>
              </a:ext>
            </a:extLst>
          </p:cNvPr>
          <p:cNvSpPr txBox="1">
            <a:spLocks/>
          </p:cNvSpPr>
          <p:nvPr/>
        </p:nvSpPr>
        <p:spPr>
          <a:xfrm>
            <a:off x="6971602" y="6376985"/>
            <a:ext cx="4184077" cy="28018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rgbClr val="717171"/>
                </a:solidFill>
              </a:rPr>
              <a:t>Источник: исследование </a:t>
            </a:r>
            <a:r>
              <a:rPr lang="en-US" sz="1200" dirty="0" smtClean="0">
                <a:solidFill>
                  <a:srgbClr val="717171"/>
                </a:solidFill>
              </a:rPr>
              <a:t>Kantar Getting Media Right, </a:t>
            </a:r>
            <a:r>
              <a:rPr lang="ru-RU" sz="1200" dirty="0" smtClean="0">
                <a:solidFill>
                  <a:srgbClr val="717171"/>
                </a:solidFill>
              </a:rPr>
              <a:t>2019</a:t>
            </a:r>
            <a:endParaRPr lang="en-GB" sz="1200" dirty="0">
              <a:solidFill>
                <a:srgbClr val="717171"/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066337"/>
              </p:ext>
            </p:extLst>
          </p:nvPr>
        </p:nvGraphicFramePr>
        <p:xfrm>
          <a:off x="1300296" y="1357630"/>
          <a:ext cx="9266106" cy="4343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4351"/>
                <a:gridCol w="1544351"/>
                <a:gridCol w="1544351"/>
                <a:gridCol w="1544351"/>
                <a:gridCol w="1544351"/>
                <a:gridCol w="1544351"/>
              </a:tblGrid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Наружная реклама </a:t>
                      </a:r>
                      <a:endParaRPr lang="ru-RU" sz="1400" b="1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ТВ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Радио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Точки продаж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Соцсети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Онлайн видео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4760" y="4472305"/>
            <a:ext cx="1245235" cy="1245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6D1971D1-DE3D-4A6F-9B96-BC20811044C8}"/>
              </a:ext>
            </a:extLst>
          </p:cNvPr>
          <p:cNvSpPr/>
          <p:nvPr/>
        </p:nvSpPr>
        <p:spPr>
          <a:xfrm>
            <a:off x="8033767" y="4781916"/>
            <a:ext cx="35587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200" b="1" i="0" u="none" strike="noStrike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solidFill>
                  <a:schemeClr val="accent1"/>
                </a:solidFill>
              </a:rPr>
              <a:t>Данные о планах маркетологов на 2020 год – когда никаких ограничений ещё и в помине не было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30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получилось на самом деле?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dirty="0" smtClean="0"/>
              <a:t>Данные АКАР за первое полугодие 2020 об изменении уровня инвестиций по сравнению с аналогичным периодом 2019 года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4</a:t>
            </a:fld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530851"/>
              </p:ext>
            </p:extLst>
          </p:nvPr>
        </p:nvGraphicFramePr>
        <p:xfrm>
          <a:off x="731522" y="2463165"/>
          <a:ext cx="10393680" cy="7353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78736"/>
                <a:gridCol w="2078736"/>
                <a:gridCol w="2078736"/>
                <a:gridCol w="2078736"/>
                <a:gridCol w="2078736"/>
              </a:tblGrid>
              <a:tr h="7353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Наружная реклама </a:t>
                      </a:r>
                      <a:endParaRPr lang="ru-RU" sz="1800" b="1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ТВ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Радио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Точки продаж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</a:rPr>
                        <a:t>Интернет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924562" y="3564255"/>
            <a:ext cx="17313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2"/>
                </a:solidFill>
              </a:rPr>
              <a:t>-26%</a:t>
            </a:r>
            <a:endParaRPr lang="ru-RU" sz="4000" b="1" dirty="0">
              <a:solidFill>
                <a:schemeClr val="accent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03790" y="3564255"/>
            <a:ext cx="17313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>
                    <a:lumMod val="65000"/>
                  </a:schemeClr>
                </a:solidFill>
              </a:rPr>
              <a:t>-9%</a:t>
            </a:r>
            <a:endParaRPr lang="ru-RU" sz="4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83018" y="3564255"/>
            <a:ext cx="17313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>
                    <a:lumMod val="65000"/>
                  </a:schemeClr>
                </a:solidFill>
              </a:rPr>
              <a:t>-37%</a:t>
            </a:r>
            <a:endParaRPr lang="ru-RU" sz="4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62246" y="3564255"/>
            <a:ext cx="17313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>
                    <a:lumMod val="65000"/>
                  </a:schemeClr>
                </a:solidFill>
              </a:rPr>
              <a:t>-47%</a:t>
            </a:r>
            <a:endParaRPr lang="ru-RU" sz="4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241473" y="3554095"/>
            <a:ext cx="17313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>
                    <a:lumMod val="65000"/>
                  </a:schemeClr>
                </a:solidFill>
              </a:rPr>
              <a:t>-1%</a:t>
            </a:r>
            <a:endParaRPr lang="ru-RU" sz="40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88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747842"/>
          </a:xfrm>
        </p:spPr>
        <p:txBody>
          <a:bodyPr/>
          <a:lstStyle/>
          <a:p>
            <a:r>
              <a:rPr lang="ru-RU" dirty="0" smtClean="0"/>
              <a:t>В трудные времена курс на улучшение отдачи от инвестиций становится приоритетом и для компаний, и для маркетинговых исследований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D1971D1-DE3D-4A6F-9B96-BC20811044C8}"/>
              </a:ext>
            </a:extLst>
          </p:cNvPr>
          <p:cNvSpPr/>
          <p:nvPr/>
        </p:nvSpPr>
        <p:spPr>
          <a:xfrm>
            <a:off x="291848" y="1484320"/>
            <a:ext cx="79458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sz="1200" b="1" i="0" u="none" strike="noStrike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Восстановление бизнеса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– 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Важность роли маркетинговых исследований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| % 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Важная / Очень важная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9F3154B6-D8D9-4AD2-BE5A-F299738619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415714"/>
              </p:ext>
            </p:extLst>
          </p:nvPr>
        </p:nvGraphicFramePr>
        <p:xfrm>
          <a:off x="896112" y="2381479"/>
          <a:ext cx="6684264" cy="311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84264">
                  <a:extLst>
                    <a:ext uri="{9D8B030D-6E8A-4147-A177-3AD203B41FA5}">
                      <a16:colId xmlns:a16="http://schemas.microsoft.com/office/drawing/2014/main" xmlns="" val="2605725858"/>
                    </a:ext>
                  </a:extLst>
                </a:gridCol>
              </a:tblGrid>
              <a:tr h="25920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u="none" strike="noStrike" dirty="0" smtClean="0">
                          <a:effectLst/>
                        </a:rPr>
                        <a:t>Улучшение отдачи от инвестиций</a:t>
                      </a:r>
                      <a:r>
                        <a:rPr lang="ru-RU" sz="1100" b="1" u="none" strike="noStrike" baseline="0" dirty="0" smtClean="0">
                          <a:effectLst/>
                        </a:rPr>
                        <a:t> в маркетинг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108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20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Укрепление позиций бренда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108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5375241"/>
                  </a:ext>
                </a:extLst>
              </a:tr>
              <a:tr h="25920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>
                          <a:effectLst/>
                        </a:rPr>
                        <a:t>Понимание того, как и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 о чём говорить с потребителями / пользователями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108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43251762"/>
                  </a:ext>
                </a:extLst>
              </a:tr>
              <a:tr h="25920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u="none" strike="noStrike" dirty="0" smtClean="0">
                          <a:effectLst/>
                        </a:rPr>
                        <a:t>Понимание новых сигналов,</a:t>
                      </a:r>
                      <a:r>
                        <a:rPr lang="ru-RU" sz="1100" b="0" u="none" strike="noStrike" baseline="0" dirty="0" smtClean="0">
                          <a:effectLst/>
                        </a:rPr>
                        <a:t> на которые реагируют потребители после кризиса</a:t>
                      </a:r>
                      <a:endParaRPr lang="ru-RU" sz="1100" b="0" u="none" strike="noStrike" dirty="0" smtClean="0">
                        <a:effectLst/>
                      </a:endParaRPr>
                    </a:p>
                  </a:txBody>
                  <a:tcPr marL="0" marR="108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78709532"/>
                  </a:ext>
                </a:extLst>
              </a:tr>
              <a:tr h="25920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u="none" strike="noStrike" dirty="0" smtClean="0">
                          <a:effectLst/>
                        </a:rPr>
                        <a:t>Оптимизация</a:t>
                      </a:r>
                      <a:r>
                        <a:rPr lang="ru-RU" sz="1100" b="0" u="none" strike="noStrike" baseline="0" dirty="0" smtClean="0">
                          <a:effectLst/>
                        </a:rPr>
                        <a:t> медиа-</a:t>
                      </a:r>
                      <a:r>
                        <a:rPr lang="ru-RU" sz="1100" b="0" u="none" strike="noStrike" baseline="0" dirty="0" err="1" smtClean="0">
                          <a:effectLst/>
                        </a:rPr>
                        <a:t>микса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108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58151430"/>
                  </a:ext>
                </a:extLst>
              </a:tr>
              <a:tr h="25920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u="none" strike="noStrike" dirty="0" smtClean="0">
                          <a:effectLst/>
                        </a:rPr>
                        <a:t>Понимание изменений, происходящих</a:t>
                      </a:r>
                      <a:r>
                        <a:rPr lang="ru-RU" sz="1100" b="0" u="none" strike="noStrike" baseline="0" dirty="0" smtClean="0">
                          <a:effectLst/>
                        </a:rPr>
                        <a:t> с покупателями и потребителями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108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57459230"/>
                  </a:ext>
                </a:extLst>
              </a:tr>
              <a:tr h="25920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>
                          <a:effectLst/>
                        </a:rPr>
                        <a:t>Получение преимуществ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 в изменившейся сфере </a:t>
                      </a:r>
                      <a:r>
                        <a:rPr lang="en-US" sz="1100" u="none" strike="noStrike" baseline="0" dirty="0" smtClean="0">
                          <a:effectLst/>
                        </a:rPr>
                        <a:t>e-commerce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108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79572641"/>
                  </a:ext>
                </a:extLst>
              </a:tr>
              <a:tr h="25920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>
                          <a:effectLst/>
                        </a:rPr>
                        <a:t>Разработка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 выигрышных для категории стратегий в ритейле после кризиса</a:t>
                      </a:r>
                      <a:endParaRPr lang="en-GB" sz="1100" u="none" strike="noStrike" dirty="0" smtClean="0">
                        <a:effectLst/>
                      </a:endParaRPr>
                    </a:p>
                  </a:txBody>
                  <a:tcPr marL="0" marR="108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96967511"/>
                  </a:ext>
                </a:extLst>
              </a:tr>
              <a:tr h="25920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>
                          <a:effectLst/>
                        </a:rPr>
                        <a:t>Улучшение клиентского опыта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108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39344232"/>
                  </a:ext>
                </a:extLst>
              </a:tr>
              <a:tr h="25920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>
                          <a:effectLst/>
                        </a:rPr>
                        <a:t>Разработка новых предложений / продуктов / оптимизация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 портфеля</a:t>
                      </a:r>
                      <a:endParaRPr lang="en-GB" sz="1100" u="none" strike="noStrike" dirty="0" smtClean="0">
                        <a:effectLst/>
                      </a:endParaRPr>
                    </a:p>
                  </a:txBody>
                  <a:tcPr marL="0" marR="108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44979852"/>
                  </a:ext>
                </a:extLst>
              </a:tr>
              <a:tr h="25920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>
                          <a:effectLst/>
                        </a:rPr>
                        <a:t>Принятие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 решений в мире, где разные рынки находятся на разной стадии развития</a:t>
                      </a:r>
                      <a:endParaRPr lang="en-GB" sz="1100" u="none" strike="noStrike" dirty="0" smtClean="0">
                        <a:effectLst/>
                      </a:endParaRPr>
                    </a:p>
                  </a:txBody>
                  <a:tcPr marL="0" marR="108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40881549"/>
                  </a:ext>
                </a:extLst>
              </a:tr>
              <a:tr h="25920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>
                          <a:effectLst/>
                        </a:rPr>
                        <a:t>Успешный выход из рецессии,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 связанной с </a:t>
                      </a:r>
                      <a:r>
                        <a:rPr lang="en-US" sz="1100" u="none" strike="noStrike" baseline="0" dirty="0" smtClean="0">
                          <a:effectLst/>
                        </a:rPr>
                        <a:t>COVID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108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62979296"/>
                  </a:ext>
                </a:extLst>
              </a:tr>
            </a:tbl>
          </a:graphicData>
        </a:graphic>
      </p:graphicFrame>
      <p:graphicFrame>
        <p:nvGraphicFramePr>
          <p:cNvPr id="11" name="Base1">
            <a:extLst>
              <a:ext uri="{FF2B5EF4-FFF2-40B4-BE49-F238E27FC236}">
                <a16:creationId xmlns:a16="http://schemas.microsoft.com/office/drawing/2014/main" xmlns="" id="{50B32DCD-DD29-40EF-A260-180DBECE5F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908159"/>
              </p:ext>
            </p:extLst>
          </p:nvPr>
        </p:nvGraphicFramePr>
        <p:xfrm>
          <a:off x="512398" y="5591373"/>
          <a:ext cx="5055282" cy="2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7096">
                  <a:extLst>
                    <a:ext uri="{9D8B030D-6E8A-4147-A177-3AD203B41FA5}">
                      <a16:colId xmlns:a16="http://schemas.microsoft.com/office/drawing/2014/main" xmlns="" val="2858301581"/>
                    </a:ext>
                  </a:extLst>
                </a:gridCol>
                <a:gridCol w="2708186">
                  <a:extLst>
                    <a:ext uri="{9D8B030D-6E8A-4147-A177-3AD203B41FA5}">
                      <a16:colId xmlns:a16="http://schemas.microsoft.com/office/drawing/2014/main" xmlns="" val="2449254790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solidFill>
                            <a:schemeClr val="tx1"/>
                          </a:solidFill>
                        </a:rPr>
                        <a:t>База</a:t>
                      </a:r>
                      <a:r>
                        <a:rPr lang="es-ES" sz="800" b="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800" b="0" dirty="0">
                          <a:solidFill>
                            <a:schemeClr val="tx1"/>
                          </a:solidFill>
                        </a:rPr>
                        <a:t>(49</a:t>
                      </a:r>
                      <a:r>
                        <a:rPr lang="es-ES" sz="800" b="0" dirty="0" smtClean="0">
                          <a:solidFill>
                            <a:schemeClr val="tx1"/>
                          </a:solidFill>
                        </a:rPr>
                        <a:t>) 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</a:rPr>
                        <a:t>специалистов по маркетингу верхнего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</a:rPr>
                        <a:t> уровня</a:t>
                      </a:r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12994495"/>
                  </a:ext>
                </a:extLst>
              </a:tr>
            </a:tbl>
          </a:graphicData>
        </a:graphic>
      </p:graphicFrame>
      <p:graphicFrame>
        <p:nvGraphicFramePr>
          <p:cNvPr id="12" name="TBench1">
            <a:extLst>
              <a:ext uri="{FF2B5EF4-FFF2-40B4-BE49-F238E27FC236}">
                <a16:creationId xmlns:a16="http://schemas.microsoft.com/office/drawing/2014/main" xmlns="" id="{AF5D8B86-7F4B-47E8-93FF-1BF4AA7AC0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853846"/>
              </p:ext>
            </p:extLst>
          </p:nvPr>
        </p:nvGraphicFramePr>
        <p:xfrm>
          <a:off x="9941136" y="1894304"/>
          <a:ext cx="660018" cy="359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0018">
                  <a:extLst>
                    <a:ext uri="{9D8B030D-6E8A-4147-A177-3AD203B41FA5}">
                      <a16:colId xmlns:a16="http://schemas.microsoft.com/office/drawing/2014/main" xmlns="" val="2172264743"/>
                    </a:ext>
                  </a:extLst>
                </a:gridCol>
              </a:tblGrid>
              <a:tr h="486000"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8855443"/>
                  </a:ext>
                </a:extLst>
              </a:tr>
              <a:tr h="259200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AEAE9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62</a:t>
                      </a:r>
                      <a:endParaRPr lang="en-GB" sz="9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14211958"/>
                  </a:ext>
                </a:extLst>
              </a:tr>
              <a:tr h="2592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AEAE9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66</a:t>
                      </a:r>
                      <a:endParaRPr kumimoji="0" lang="en-GB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50677708"/>
                  </a:ext>
                </a:extLst>
              </a:tr>
              <a:tr h="2592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AEAE9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73</a:t>
                      </a:r>
                      <a:endParaRPr kumimoji="0" lang="en-GB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58412048"/>
                  </a:ext>
                </a:extLst>
              </a:tr>
              <a:tr h="2592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AEAE9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54</a:t>
                      </a:r>
                      <a:endParaRPr kumimoji="0" lang="en-GB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42917373"/>
                  </a:ext>
                </a:extLst>
              </a:tr>
              <a:tr h="2592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AEAE9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74</a:t>
                      </a:r>
                      <a:endParaRPr kumimoji="0" lang="en-GB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42370161"/>
                  </a:ext>
                </a:extLst>
              </a:tr>
              <a:tr h="259200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AEAE9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55</a:t>
                      </a:r>
                      <a:endParaRPr lang="en-GB" sz="9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65239327"/>
                  </a:ext>
                </a:extLst>
              </a:tr>
              <a:tr h="2592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AEAE9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57</a:t>
                      </a:r>
                      <a:endParaRPr kumimoji="0" lang="en-GB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05217052"/>
                  </a:ext>
                </a:extLst>
              </a:tr>
              <a:tr h="2592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AEAE9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67</a:t>
                      </a:r>
                      <a:endParaRPr kumimoji="0" lang="en-GB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63116980"/>
                  </a:ext>
                </a:extLst>
              </a:tr>
              <a:tr h="2592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AEAE9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57</a:t>
                      </a:r>
                      <a:endParaRPr kumimoji="0" lang="en-GB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5789353"/>
                  </a:ext>
                </a:extLst>
              </a:tr>
              <a:tr h="2592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AEAE9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55</a:t>
                      </a:r>
                      <a:endParaRPr kumimoji="0" lang="en-GB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1321912"/>
                  </a:ext>
                </a:extLst>
              </a:tr>
              <a:tr h="2592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AEAE9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55</a:t>
                      </a:r>
                      <a:endParaRPr kumimoji="0" lang="en-GB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98600443"/>
                  </a:ext>
                </a:extLst>
              </a:tr>
              <a:tr h="2592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EAE9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55</a:t>
                      </a: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43421854"/>
                  </a:ext>
                </a:extLst>
              </a:tr>
            </a:tbl>
          </a:graphicData>
        </a:graphic>
      </p:graphicFrame>
      <p:sp>
        <p:nvSpPr>
          <p:cNvPr id="14" name="Rectángulo 14">
            <a:extLst>
              <a:ext uri="{FF2B5EF4-FFF2-40B4-BE49-F238E27FC236}">
                <a16:creationId xmlns:a16="http://schemas.microsoft.com/office/drawing/2014/main" xmlns="" id="{B5348370-814D-48CB-8E17-C19E143E687D}"/>
              </a:ext>
            </a:extLst>
          </p:cNvPr>
          <p:cNvSpPr/>
          <p:nvPr/>
        </p:nvSpPr>
        <p:spPr>
          <a:xfrm>
            <a:off x="9816301" y="1991568"/>
            <a:ext cx="8964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ru-RU" sz="800" dirty="0" smtClean="0">
                <a:solidFill>
                  <a:schemeClr val="accent1"/>
                </a:solidFill>
              </a:rPr>
              <a:t>По всему миру</a:t>
            </a:r>
            <a:endParaRPr lang="en-GB" sz="800" dirty="0">
              <a:solidFill>
                <a:schemeClr val="accent1"/>
              </a:solidFill>
            </a:endParaRP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xmlns="" id="{6CB5A111-9423-4D92-ABE4-B12DA5590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05954" y="6400160"/>
            <a:ext cx="7495200" cy="198000"/>
          </a:xfrm>
        </p:spPr>
        <p:txBody>
          <a:bodyPr/>
          <a:lstStyle/>
          <a:p>
            <a:r>
              <a:rPr lang="ru-RU" sz="1200" dirty="0" smtClean="0"/>
              <a:t>Источник</a:t>
            </a:r>
            <a:r>
              <a:rPr lang="en-US" sz="1200" dirty="0" smtClean="0"/>
              <a:t>: Kantar Global Business Compass 2020, </a:t>
            </a:r>
            <a:r>
              <a:rPr lang="ru-RU" sz="1200" dirty="0" smtClean="0"/>
              <a:t>данные по России и по всему миру</a:t>
            </a:r>
            <a:endParaRPr lang="en-GB" sz="1200" dirty="0"/>
          </a:p>
        </p:txBody>
      </p:sp>
      <p:graphicFrame>
        <p:nvGraphicFramePr>
          <p:cNvPr id="16" name="Chart1">
            <a:extLst>
              <a:ext uri="{FF2B5EF4-FFF2-40B4-BE49-F238E27FC236}">
                <a16:creationId xmlns="" xmlns:a16="http://schemas.microsoft.com/office/drawing/2014/main" id="{0D967420-AD50-4B4D-A14A-ED14F33A0625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97567841"/>
              </p:ext>
            </p:extLst>
          </p:nvPr>
        </p:nvGraphicFramePr>
        <p:xfrm>
          <a:off x="7388351" y="2351025"/>
          <a:ext cx="2700000" cy="3168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Rectangle 3"/>
          <p:cNvSpPr/>
          <p:nvPr/>
        </p:nvSpPr>
        <p:spPr bwMode="ltGray">
          <a:xfrm>
            <a:off x="364742" y="2378456"/>
            <a:ext cx="10366247" cy="269240"/>
          </a:xfrm>
          <a:prstGeom prst="rect">
            <a:avLst/>
          </a:prstGeom>
          <a:noFill/>
          <a:ln w="19050">
            <a:solidFill>
              <a:srgbClr val="E1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600" b="0" dirty="0" err="1" smtClean="0"/>
          </a:p>
        </p:txBody>
      </p:sp>
      <p:pic>
        <p:nvPicPr>
          <p:cNvPr id="17" name="Picture 2" descr="Картинки по запросу &quot;russia&quot;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1815" y="1979200"/>
            <a:ext cx="360271" cy="24018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8116450" y="1982424"/>
            <a:ext cx="63594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</a:rPr>
              <a:t>Россия</a:t>
            </a:r>
            <a:endParaRPr lang="en-US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65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340EB3-D239-4CEC-BA1A-9650833C6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Однако это должна быть подлинная, а не мнимая эффективность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 vert="horz" lIns="0" tIns="0" rIns="0" bIns="0" rtlCol="0">
            <a:noAutofit/>
          </a:bodyPr>
          <a:lstStyle/>
          <a:p>
            <a:r>
              <a:rPr lang="ru-RU" dirty="0"/>
              <a:t>С точки зрения медиапланирования  ошибки в атрибуции – это не смешно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F6875E2-0E2F-4CE3-8833-5562A505F3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5984" y="1808480"/>
            <a:ext cx="5204573" cy="378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23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8">
            <a:extLst>
              <a:ext uri="{FF2B5EF4-FFF2-40B4-BE49-F238E27FC236}">
                <a16:creationId xmlns="" xmlns:a16="http://schemas.microsoft.com/office/drawing/2014/main" id="{43883B04-80D8-4802-B0C6-24165E9A0E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7316430"/>
              </p:ext>
            </p:extLst>
          </p:nvPr>
        </p:nvGraphicFramePr>
        <p:xfrm>
          <a:off x="310942" y="1554480"/>
          <a:ext cx="11530538" cy="3734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9999" y="359597"/>
            <a:ext cx="11466875" cy="636083"/>
          </a:xfrm>
        </p:spPr>
        <p:txBody>
          <a:bodyPr/>
          <a:lstStyle/>
          <a:p>
            <a:r>
              <a:rPr lang="ru-RU" spc="-50" dirty="0" smtClean="0"/>
              <a:t>Кросс-канальные измерения являются одной из наиболее сложных задач для специалистов по маркетингу, а текущие </a:t>
            </a:r>
            <a:r>
              <a:rPr lang="ru-RU" spc="-50" dirty="0"/>
              <a:t>методы измерения мультимедиа-кампаний не дают веских аргументов для сохранения инвестиций в наружную рекламу</a:t>
            </a:r>
            <a:endParaRPr lang="en-US" sz="2000" spc="-50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115816"/>
              </p:ext>
            </p:extLst>
          </p:nvPr>
        </p:nvGraphicFramePr>
        <p:xfrm>
          <a:off x="486410" y="4738079"/>
          <a:ext cx="11268712" cy="11621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8589"/>
                <a:gridCol w="1361400"/>
                <a:gridCol w="1455778"/>
                <a:gridCol w="1408589"/>
                <a:gridCol w="1408589"/>
                <a:gridCol w="1408589"/>
                <a:gridCol w="1408589"/>
                <a:gridCol w="1408589"/>
              </a:tblGrid>
              <a:tr h="11621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Кросс-канальные измерения </a:t>
                      </a:r>
                      <a:endParaRPr lang="ru-RU" sz="1100" b="1" u="none" strike="noStrike" dirty="0" smtClean="0">
                        <a:solidFill>
                          <a:schemeClr val="accent2"/>
                        </a:solidFill>
                        <a:effectLst/>
                      </a:endParaRPr>
                    </a:p>
                    <a:p>
                      <a:pPr algn="ctr" fontAlgn="ctr"/>
                      <a:endParaRPr lang="ru-RU" sz="11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(интернет&amp; </a:t>
                      </a:r>
                      <a:r>
                        <a:rPr lang="ru-RU" sz="1000" u="none" strike="noStrike" dirty="0">
                          <a:effectLst/>
                        </a:rPr>
                        <a:t>традиционные медиа)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accent2"/>
                          </a:solidFill>
                          <a:effectLst/>
                        </a:rPr>
                        <a:t>Кросс-платформенные </a:t>
                      </a:r>
                      <a:r>
                        <a:rPr lang="ru-RU" sz="11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измерения </a:t>
                      </a:r>
                      <a:endParaRPr lang="ru-RU" sz="1100" b="1" u="none" strike="noStrike" dirty="0" smtClean="0">
                        <a:solidFill>
                          <a:schemeClr val="accent2"/>
                        </a:solidFill>
                        <a:effectLst/>
                      </a:endParaRPr>
                    </a:p>
                    <a:p>
                      <a:pPr algn="ctr" fontAlgn="ctr"/>
                      <a:endParaRPr lang="ru-RU" sz="11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(</a:t>
                      </a:r>
                      <a:r>
                        <a:rPr lang="ru-RU" sz="1000" u="none" strike="noStrike" dirty="0">
                          <a:effectLst/>
                        </a:rPr>
                        <a:t>мобильные &amp; </a:t>
                      </a:r>
                      <a:r>
                        <a:rPr lang="ru-RU" sz="1000" u="none" strike="noStrike" dirty="0" smtClean="0">
                          <a:effectLst/>
                        </a:rPr>
                        <a:t>десктоп)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Мобильные приложения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Мобильные браузеры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Социальные </a:t>
                      </a:r>
                      <a:endParaRPr lang="ru-RU" sz="11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сети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Стационарный интернет </a:t>
                      </a:r>
                      <a:endParaRPr lang="ru-RU" sz="11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(</a:t>
                      </a:r>
                      <a:r>
                        <a:rPr lang="ru-RU" sz="1100" u="none" strike="noStrike" dirty="0">
                          <a:effectLst/>
                        </a:rPr>
                        <a:t>ноутбуки и пр.)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Онлайн ТВ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ТВ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55930" y="1534160"/>
            <a:ext cx="2815590" cy="446024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3576320" y="1554480"/>
            <a:ext cx="81788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2"/>
                </a:solidFill>
              </a:rPr>
              <a:t>По каким каналам коммуникации, на Ваш взгляд, есть наибольшие «пробелы» в маркетинговых исследованиях/измерениях? 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="" xmlns:a16="http://schemas.microsoft.com/office/drawing/2014/main" id="{3DD1EFC1-9F82-41E0-8CC8-7A2F1D011AE8}"/>
              </a:ext>
            </a:extLst>
          </p:cNvPr>
          <p:cNvSpPr txBox="1">
            <a:spLocks/>
          </p:cNvSpPr>
          <p:nvPr/>
        </p:nvSpPr>
        <p:spPr>
          <a:xfrm>
            <a:off x="6971602" y="6376985"/>
            <a:ext cx="4184077" cy="28018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rgbClr val="717171"/>
                </a:solidFill>
              </a:rPr>
              <a:t>Источник: исследование </a:t>
            </a:r>
            <a:r>
              <a:rPr lang="en-US" sz="1200" dirty="0" smtClean="0">
                <a:solidFill>
                  <a:srgbClr val="717171"/>
                </a:solidFill>
              </a:rPr>
              <a:t>Kantar Getting Media Right, 2020</a:t>
            </a:r>
            <a:endParaRPr lang="en-GB" sz="1200" dirty="0">
              <a:solidFill>
                <a:srgbClr val="717171"/>
              </a:solidFill>
            </a:endParaRPr>
          </a:p>
        </p:txBody>
      </p:sp>
      <p:sp>
        <p:nvSpPr>
          <p:cNvPr id="11" name="Content Placeholder 7">
            <a:extLst>
              <a:ext uri="{FF2B5EF4-FFF2-40B4-BE49-F238E27FC236}">
                <a16:creationId xmlns="" xmlns:a16="http://schemas.microsoft.com/office/drawing/2014/main" id="{3DD1EFC1-9F82-41E0-8CC8-7A2F1D011AE8}"/>
              </a:ext>
            </a:extLst>
          </p:cNvPr>
          <p:cNvSpPr txBox="1">
            <a:spLocks/>
          </p:cNvSpPr>
          <p:nvPr/>
        </p:nvSpPr>
        <p:spPr>
          <a:xfrm>
            <a:off x="5891603" y="6376985"/>
            <a:ext cx="1080000" cy="28018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rgbClr val="717171"/>
                </a:solidFill>
              </a:rPr>
              <a:t>Россия</a:t>
            </a:r>
            <a:endParaRPr lang="en-GB" sz="1200" dirty="0">
              <a:solidFill>
                <a:srgbClr val="717171"/>
              </a:solidFill>
            </a:endParaRPr>
          </a:p>
        </p:txBody>
      </p:sp>
      <p:sp>
        <p:nvSpPr>
          <p:cNvPr id="12" name="Content Placeholder 7">
            <a:extLst>
              <a:ext uri="{FF2B5EF4-FFF2-40B4-BE49-F238E27FC236}">
                <a16:creationId xmlns="" xmlns:a16="http://schemas.microsoft.com/office/drawing/2014/main" id="{3DD1EFC1-9F82-41E0-8CC8-7A2F1D011AE8}"/>
              </a:ext>
            </a:extLst>
          </p:cNvPr>
          <p:cNvSpPr txBox="1">
            <a:spLocks/>
          </p:cNvSpPr>
          <p:nvPr/>
        </p:nvSpPr>
        <p:spPr>
          <a:xfrm>
            <a:off x="4589859" y="6382729"/>
            <a:ext cx="1210543" cy="28018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rgbClr val="717171"/>
                </a:solidFill>
              </a:rPr>
              <a:t>Весь мир</a:t>
            </a:r>
            <a:endParaRPr lang="en-GB" sz="1200" dirty="0">
              <a:solidFill>
                <a:srgbClr val="717171"/>
              </a:solidFill>
            </a:endParaRPr>
          </a:p>
        </p:txBody>
      </p:sp>
      <p:sp>
        <p:nvSpPr>
          <p:cNvPr id="16" name="Rectangle 20"/>
          <p:cNvSpPr/>
          <p:nvPr/>
        </p:nvSpPr>
        <p:spPr bwMode="ltGray">
          <a:xfrm>
            <a:off x="5551236" y="6442852"/>
            <a:ext cx="215661" cy="159934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ru-RU" sz="1600" err="1" smtClean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ltGray">
          <a:xfrm>
            <a:off x="4271076" y="6442852"/>
            <a:ext cx="215661" cy="159934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ru-RU" sz="1600" err="1" smtClean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>
                <a:solidFill>
                  <a:srgbClr val="717171"/>
                </a:solidFill>
              </a:rPr>
              <a:pPr/>
              <a:t>7</a:t>
            </a:fld>
            <a:endParaRPr lang="en-GB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06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203" y="430717"/>
            <a:ext cx="11466510" cy="1012003"/>
          </a:xfrm>
        </p:spPr>
        <p:txBody>
          <a:bodyPr/>
          <a:lstStyle/>
          <a:p>
            <a:r>
              <a:rPr lang="ru-RU" dirty="0" smtClean="0"/>
              <a:t>В потребительских </a:t>
            </a:r>
            <a:r>
              <a:rPr lang="ru-RU" dirty="0"/>
              <a:t>трекинговых исследованиях / пост замерах единственный способ </a:t>
            </a:r>
            <a:r>
              <a:rPr lang="ru-RU" dirty="0" smtClean="0"/>
              <a:t>оценить эффективность наружной рекламы – спросить, видели ли её респонденты. При таком подходе на ум обычно быстрее всего приходит ТВ</a:t>
            </a:r>
            <a:endParaRPr lang="ru-RU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488972540"/>
              </p:ext>
            </p:extLst>
          </p:nvPr>
        </p:nvGraphicFramePr>
        <p:xfrm>
          <a:off x="591084" y="1878840"/>
          <a:ext cx="10883089" cy="3633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495690"/>
              </p:ext>
            </p:extLst>
          </p:nvPr>
        </p:nvGraphicFramePr>
        <p:xfrm>
          <a:off x="601244" y="5038384"/>
          <a:ext cx="10883089" cy="495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4727"/>
                <a:gridCol w="1554727"/>
                <a:gridCol w="1554727"/>
                <a:gridCol w="1554727"/>
                <a:gridCol w="1554727"/>
                <a:gridCol w="1554727"/>
                <a:gridCol w="1554727"/>
              </a:tblGrid>
              <a:tr h="2939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ТВ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Печать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Радио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POS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Наружная реклама</a:t>
                      </a:r>
                      <a:endParaRPr lang="en-US" sz="1600" b="1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Онлайн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Журналы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noFill/>
                  </a:tcPr>
                </a:tc>
              </a:tr>
            </a:tbl>
          </a:graphicData>
        </a:graphic>
      </p:graphicFrame>
      <p:sp>
        <p:nvSpPr>
          <p:cNvPr id="31" name="Content Placeholder 7">
            <a:extLst>
              <a:ext uri="{FF2B5EF4-FFF2-40B4-BE49-F238E27FC236}">
                <a16:creationId xmlns="" xmlns:a16="http://schemas.microsoft.com/office/drawing/2014/main" id="{3DD1EFC1-9F82-41E0-8CC8-7A2F1D011AE8}"/>
              </a:ext>
            </a:extLst>
          </p:cNvPr>
          <p:cNvSpPr txBox="1">
            <a:spLocks/>
          </p:cNvSpPr>
          <p:nvPr/>
        </p:nvSpPr>
        <p:spPr>
          <a:xfrm>
            <a:off x="8291158" y="2192506"/>
            <a:ext cx="2515406" cy="28018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rgbClr val="717171"/>
                </a:solidFill>
              </a:rPr>
              <a:t>Доля целевой аудитории, запомнившей контакт с рекламой</a:t>
            </a:r>
            <a:endParaRPr lang="en-GB" sz="1200" dirty="0">
              <a:solidFill>
                <a:srgbClr val="717171"/>
              </a:solidFill>
            </a:endParaRPr>
          </a:p>
        </p:txBody>
      </p:sp>
      <p:sp>
        <p:nvSpPr>
          <p:cNvPr id="32" name="Rectangle 31"/>
          <p:cNvSpPr/>
          <p:nvPr/>
        </p:nvSpPr>
        <p:spPr bwMode="ltGray">
          <a:xfrm>
            <a:off x="7972375" y="2252629"/>
            <a:ext cx="215661" cy="159934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ru-RU" sz="1600" err="1" smtClean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591084" y="1987170"/>
            <a:ext cx="1605280" cy="352552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 dirty="0" smtClean="0"/>
          </a:p>
        </p:txBody>
      </p:sp>
      <p:sp>
        <p:nvSpPr>
          <p:cNvPr id="11" name="Content Placeholder 7">
            <a:extLst>
              <a:ext uri="{FF2B5EF4-FFF2-40B4-BE49-F238E27FC236}">
                <a16:creationId xmlns="" xmlns:a16="http://schemas.microsoft.com/office/drawing/2014/main" id="{3DD1EFC1-9F82-41E0-8CC8-7A2F1D011AE8}"/>
              </a:ext>
            </a:extLst>
          </p:cNvPr>
          <p:cNvSpPr txBox="1">
            <a:spLocks/>
          </p:cNvSpPr>
          <p:nvPr/>
        </p:nvSpPr>
        <p:spPr>
          <a:xfrm>
            <a:off x="3200851" y="6376985"/>
            <a:ext cx="6430829" cy="28018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rgbClr val="717171"/>
                </a:solidFill>
              </a:rPr>
              <a:t>Источник: </a:t>
            </a:r>
            <a:r>
              <a:rPr lang="en-US" sz="1200" dirty="0"/>
              <a:t>72 </a:t>
            </a:r>
            <a:r>
              <a:rPr lang="ru-RU" sz="1200" dirty="0" smtClean="0"/>
              <a:t>замера</a:t>
            </a:r>
            <a:r>
              <a:rPr lang="en-US" sz="1200" dirty="0" smtClean="0"/>
              <a:t> Kantar </a:t>
            </a:r>
            <a:r>
              <a:rPr lang="en-US" sz="1200" dirty="0"/>
              <a:t>Media Impact </a:t>
            </a:r>
            <a:r>
              <a:rPr lang="en-US" sz="1200" dirty="0" smtClean="0"/>
              <a:t>Analysis, </a:t>
            </a:r>
            <a:r>
              <a:rPr lang="en-US" sz="1200" dirty="0"/>
              <a:t>2017</a:t>
            </a:r>
            <a:endParaRPr lang="en-GB" sz="1200" dirty="0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60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O:\Client Service\Количественные\R&amp;D\Methodology\Digital\3. Solutions\CrossMedia\Презентация для конференции ООН\GettyImages-114691827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2186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004206" y="533167"/>
            <a:ext cx="9724754" cy="154668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Есть более корректный способ оценить эффективность наружной рекламы – через вероятность контакта с рекламой, и он даёт другую картину</a:t>
            </a:r>
          </a:p>
        </p:txBody>
      </p:sp>
      <p:pic>
        <p:nvPicPr>
          <p:cNvPr id="10" name="Picture 3" descr="M:\Marcomms\Europe\2012 Campaigns and projects\Russian Troyka\Approved Logos\logoARMI_WhiteBG_Color_Pantone-Coated.em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5691" y="6155663"/>
            <a:ext cx="1789909" cy="488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88" y="6207258"/>
            <a:ext cx="1817622" cy="369483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14" name="Rounded Rectangle 13"/>
          <p:cNvSpPr/>
          <p:nvPr/>
        </p:nvSpPr>
        <p:spPr>
          <a:xfrm>
            <a:off x="1001839" y="2866030"/>
            <a:ext cx="4515041" cy="3057250"/>
          </a:xfrm>
          <a:prstGeom prst="roundRect">
            <a:avLst>
              <a:gd name="adj" fmla="val 6897"/>
            </a:avLst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 dirty="0" smtClean="0"/>
          </a:p>
        </p:txBody>
      </p:sp>
      <p:sp>
        <p:nvSpPr>
          <p:cNvPr id="15" name="Rounded Rectangle 14"/>
          <p:cNvSpPr/>
          <p:nvPr/>
        </p:nvSpPr>
        <p:spPr>
          <a:xfrm>
            <a:off x="6357690" y="2866030"/>
            <a:ext cx="4527320" cy="3057250"/>
          </a:xfrm>
          <a:prstGeom prst="roundRect">
            <a:avLst>
              <a:gd name="adj" fmla="val 6897"/>
            </a:avLst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 dirty="0" smtClean="0"/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xmlns="" id="{5EE8A2D4-7714-4C88-9007-10E2647DE734}"/>
              </a:ext>
            </a:extLst>
          </p:cNvPr>
          <p:cNvSpPr txBox="1">
            <a:spLocks/>
          </p:cNvSpPr>
          <p:nvPr/>
        </p:nvSpPr>
        <p:spPr>
          <a:xfrm>
            <a:off x="7273030" y="3069230"/>
            <a:ext cx="2692400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indent="0" algn="ctr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/>
            </a:lvl1pPr>
            <a:lvl2pPr marL="180975" indent="-180975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/>
            </a:lvl2pPr>
            <a:lvl3pPr marL="361950" indent="-180975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/>
            </a:lvl3pPr>
            <a:lvl4pPr marL="542925" indent="-180975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/>
            </a:lvl4pPr>
            <a:lvl5pPr marL="714375" indent="-1714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9600" b="1" dirty="0" smtClean="0">
                <a:solidFill>
                  <a:schemeClr val="accent1"/>
                </a:solidFill>
              </a:rPr>
              <a:t>266</a:t>
            </a:r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xmlns="" id="{5EE8A2D4-7714-4C88-9007-10E2647DE734}"/>
              </a:ext>
            </a:extLst>
          </p:cNvPr>
          <p:cNvSpPr txBox="1">
            <a:spLocks/>
          </p:cNvSpPr>
          <p:nvPr/>
        </p:nvSpPr>
        <p:spPr>
          <a:xfrm>
            <a:off x="1046480" y="3069230"/>
            <a:ext cx="4432938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indent="0" algn="ctr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/>
            </a:lvl1pPr>
            <a:lvl2pPr marL="180975" indent="-180975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/>
            </a:lvl2pPr>
            <a:lvl3pPr marL="361950" indent="-180975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/>
            </a:lvl3pPr>
            <a:lvl4pPr marL="542925" indent="-180975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/>
            </a:lvl4pPr>
            <a:lvl5pPr marL="714375" indent="-1714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9600" b="1" dirty="0" smtClean="0">
                <a:solidFill>
                  <a:schemeClr val="accent1"/>
                </a:solidFill>
              </a:rPr>
              <a:t>1000+</a:t>
            </a:r>
          </a:p>
        </p:txBody>
      </p:sp>
      <p:sp>
        <p:nvSpPr>
          <p:cNvPr id="20" name="Content Placeholder 11">
            <a:extLst>
              <a:ext uri="{FF2B5EF4-FFF2-40B4-BE49-F238E27FC236}">
                <a16:creationId xmlns:a16="http://schemas.microsoft.com/office/drawing/2014/main" xmlns="" id="{5EE8A2D4-7714-4C88-9007-10E2647DE734}"/>
              </a:ext>
            </a:extLst>
          </p:cNvPr>
          <p:cNvSpPr txBox="1">
            <a:spLocks/>
          </p:cNvSpPr>
          <p:nvPr/>
        </p:nvSpPr>
        <p:spPr>
          <a:xfrm>
            <a:off x="1422400" y="4587300"/>
            <a:ext cx="3769360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indent="0" algn="ctr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/>
            </a:lvl1pPr>
            <a:lvl2pPr marL="180975" indent="-180975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/>
            </a:lvl2pPr>
            <a:lvl3pPr marL="361950" indent="-180975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/>
            </a:lvl3pPr>
            <a:lvl4pPr marL="542925" indent="-180975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/>
            </a:lvl4pPr>
            <a:lvl5pPr marL="714375" indent="-1714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2000" b="1" dirty="0" smtClean="0">
                <a:solidFill>
                  <a:schemeClr val="accent1"/>
                </a:solidFill>
              </a:rPr>
              <a:t>кампаний было замерено с помощью методики </a:t>
            </a:r>
            <a:r>
              <a:rPr lang="en-US" sz="2000" b="1" dirty="0" smtClean="0">
                <a:solidFill>
                  <a:schemeClr val="accent1"/>
                </a:solidFill>
              </a:rPr>
              <a:t>CrossMedia </a:t>
            </a:r>
            <a:r>
              <a:rPr lang="ru-RU" sz="2000" b="1" dirty="0" smtClean="0">
                <a:solidFill>
                  <a:schemeClr val="accent1"/>
                </a:solidFill>
              </a:rPr>
              <a:t>во всём мире </a:t>
            </a:r>
          </a:p>
        </p:txBody>
      </p:sp>
      <p:sp>
        <p:nvSpPr>
          <p:cNvPr id="21" name="Content Placeholder 11">
            <a:extLst>
              <a:ext uri="{FF2B5EF4-FFF2-40B4-BE49-F238E27FC236}">
                <a16:creationId xmlns:a16="http://schemas.microsoft.com/office/drawing/2014/main" xmlns="" id="{5EE8A2D4-7714-4C88-9007-10E2647DE734}"/>
              </a:ext>
            </a:extLst>
          </p:cNvPr>
          <p:cNvSpPr txBox="1">
            <a:spLocks/>
          </p:cNvSpPr>
          <p:nvPr/>
        </p:nvSpPr>
        <p:spPr>
          <a:xfrm>
            <a:off x="6623675" y="4587300"/>
            <a:ext cx="4105285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indent="0" algn="ctr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/>
            </a:lvl1pPr>
            <a:lvl2pPr marL="180975" indent="-180975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/>
            </a:lvl2pPr>
            <a:lvl3pPr marL="361950" indent="-180975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/>
            </a:lvl3pPr>
            <a:lvl4pPr marL="542925" indent="-180975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/>
            </a:lvl4pPr>
            <a:lvl5pPr marL="714375" indent="-1714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2000" b="1" dirty="0" smtClean="0">
                <a:solidFill>
                  <a:schemeClr val="accent1"/>
                </a:solidFill>
              </a:rPr>
              <a:t>кампаний с участием наружной рекламы было измерено в Европе с 2015 года</a:t>
            </a:r>
          </a:p>
        </p:txBody>
      </p:sp>
    </p:spTree>
    <p:extLst>
      <p:ext uri="{BB962C8B-B14F-4D97-AF65-F5344CB8AC3E}">
        <p14:creationId xmlns:p14="http://schemas.microsoft.com/office/powerpoint/2010/main" val="99218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CLUDEHIDDENSLIDES" val="False"/>
  <p:tag name="NUMBEROFPAGES" val="1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674,75"/>
  <p:tag name="HEIGHT" val="386,375"/>
  <p:tag name="TOP" val="81,25"/>
  <p:tag name="LEFT" val="22,5"/>
</p:tagLst>
</file>

<file path=ppt/theme/theme1.xml><?xml version="1.0" encoding="utf-8"?>
<a:theme xmlns:a="http://schemas.openxmlformats.org/drawingml/2006/main" name="Kantar _BAT Template 16_9">
  <a:themeElements>
    <a:clrScheme name="Custom 429">
      <a:dk1>
        <a:srgbClr val="717171"/>
      </a:dk1>
      <a:lt1>
        <a:srgbClr val="FFFFFF"/>
      </a:lt1>
      <a:dk2>
        <a:srgbClr val="1DB3E8"/>
      </a:dk2>
      <a:lt2>
        <a:srgbClr val="96C11D"/>
      </a:lt2>
      <a:accent1>
        <a:srgbClr val="BD9B08"/>
      </a:accent1>
      <a:accent2>
        <a:srgbClr val="E60D7F"/>
      </a:accent2>
      <a:accent3>
        <a:srgbClr val="A84E97"/>
      </a:accent3>
      <a:accent4>
        <a:srgbClr val="0EADC3"/>
      </a:accent4>
      <a:accent5>
        <a:srgbClr val="F29107"/>
      </a:accent5>
      <a:accent6>
        <a:srgbClr val="FFD81D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defRPr sz="16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Kantar (every day) Template (for approval) 250816.potx" id="{887B3F21-D5F3-4434-9DC6-3CA33070A5F4}" vid="{0A041CE1-845B-4422-890B-229D5CD2822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160A47D4678C4697DD937ECD81B40F" ma:contentTypeVersion="2" ma:contentTypeDescription="Create a new document." ma:contentTypeScope="" ma:versionID="10ae7df70e0c3bd249e6d880177f8fa6">
  <xsd:schema xmlns:xsd="http://www.w3.org/2001/XMLSchema" xmlns:xs="http://www.w3.org/2001/XMLSchema" xmlns:p="http://schemas.microsoft.com/office/2006/metadata/properties" xmlns:ns2="0b437f98-23ae-4433-b13b-76c2068079ae" targetNamespace="http://schemas.microsoft.com/office/2006/metadata/properties" ma:root="true" ma:fieldsID="963eca439521cf874d5dbf5bfcb44ac3" ns2:_="">
    <xsd:import namespace="0b437f98-23ae-4433-b13b-76c2068079a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437f98-23ae-4433-b13b-76c2068079a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8B5EA3E-F0EE-4218-BE29-91800112B6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C326112-4261-4715-AA73-C635277063C1}">
  <ds:schemaRefs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0b437f98-23ae-4433-b13b-76c2068079a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F7DECA2-2BC6-4C01-BA0E-8CC515DE55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437f98-23ae-4433-b13b-76c2068079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9624</TotalTime>
  <Words>1799</Words>
  <Application>Microsoft Office PowerPoint</Application>
  <PresentationFormat>Custom</PresentationFormat>
  <Paragraphs>245</Paragraphs>
  <Slides>19</Slides>
  <Notes>17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Kantar _BAT Template 16_9</vt:lpstr>
      <vt:lpstr>PowerPoint Presentation</vt:lpstr>
      <vt:lpstr>PowerPoint Presentation</vt:lpstr>
      <vt:lpstr>Как в России в следующем году изменятся инвестиции в каждый из медиа-каналов? </vt:lpstr>
      <vt:lpstr>Что получилось на самом деле? </vt:lpstr>
      <vt:lpstr>В трудные времена курс на улучшение отдачи от инвестиций становится приоритетом и для компаний, и для маркетинговых исследований</vt:lpstr>
      <vt:lpstr>Однако это должна быть подлинная, а не мнимая эффективность</vt:lpstr>
      <vt:lpstr>Кросс-канальные измерения являются одной из наиболее сложных задач для специалистов по маркетингу, а текущие методы измерения мультимедиа-кампаний не дают веских аргументов для сохранения инвестиций в наружную рекламу</vt:lpstr>
      <vt:lpstr>В потребительских трекинговых исследованиях / пост замерах единственный способ оценить эффективность наружной рекламы – спросить, видели ли её респонденты. При таком подходе на ум обычно быстрее всего приходит ТВ</vt:lpstr>
      <vt:lpstr>PowerPoint Presentation</vt:lpstr>
      <vt:lpstr>У наружной рекламы высокий охват. По этому показателю она уступает только ТВ</vt:lpstr>
      <vt:lpstr>Частота показов у наружной рекламы оказывается самой высокой</vt:lpstr>
      <vt:lpstr>Эффект наружной рекламы особенно заметен с точки зрения знания рекламы</vt:lpstr>
      <vt:lpstr>Донести ассоциации с брендом наружной рекламе труднее, но тоже возможно</vt:lpstr>
      <vt:lpstr>PowerPoint Presentation</vt:lpstr>
      <vt:lpstr>Наиболее сильный синергетический эффект по всем показателям бренда у наружной рекламы наблюдается с ТВ и с рекламой в точках продаж</vt:lpstr>
      <vt:lpstr>Что лежит в основе подхода оценки Opportunity to see или вероятности контакта с рекламой?</vt:lpstr>
      <vt:lpstr>Подведём итоги</vt:lpstr>
      <vt:lpstr>PowerPoint Presentation</vt:lpstr>
      <vt:lpstr>Альтернативой измерению запоминаемости рекламы является моделирование вероятности контакта с рекламой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  CrossMedia campaign impact study</dc:title>
  <dc:creator>Tatiana Ivanova</dc:creator>
  <cp:lastModifiedBy>Tatiana Ivanova</cp:lastModifiedBy>
  <cp:revision>987</cp:revision>
  <dcterms:created xsi:type="dcterms:W3CDTF">2018-12-20T09:50:00Z</dcterms:created>
  <dcterms:modified xsi:type="dcterms:W3CDTF">2020-10-20T15:41:01Z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0x010100EB160A47D4678C4697DD937ECD81B40F</vt:lpwstr>
  </property>
</Properties>
</file>