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0" r:id="rId4"/>
    <p:sldId id="259" r:id="rId5"/>
    <p:sldId id="261" r:id="rId6"/>
    <p:sldId id="262" r:id="rId7"/>
    <p:sldId id="265" r:id="rId8"/>
    <p:sldId id="264" r:id="rId9"/>
  </p:sldIdLst>
  <p:sldSz cx="20104100" cy="8426450"/>
  <p:notesSz cx="20104100" cy="8426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FF"/>
    <a:srgbClr val="D31717"/>
    <a:srgbClr val="A0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3" autoAdjust="0"/>
    <p:restoredTop sz="94660"/>
  </p:normalViewPr>
  <p:slideViewPr>
    <p:cSldViewPr>
      <p:cViewPr varScale="1">
        <p:scale>
          <a:sx n="59" d="100"/>
          <a:sy n="59" d="100"/>
        </p:scale>
        <p:origin x="126" y="7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4222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E7304-FF88-4859-A517-95115CC0447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054100"/>
            <a:ext cx="6784975" cy="284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4054475"/>
            <a:ext cx="16084550" cy="3319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004175"/>
            <a:ext cx="87122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8004175"/>
            <a:ext cx="8712200" cy="42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17B2-2D2B-4F2F-B6EC-933252293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6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817B2-2D2B-4F2F-B6EC-9332522934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8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817B2-2D2B-4F2F-B6EC-9332522934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1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2612199"/>
            <a:ext cx="17088486" cy="176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4718812"/>
            <a:ext cx="14072870" cy="2106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2195" cy="8425815"/>
          </a:xfrm>
          <a:custGeom>
            <a:avLst/>
            <a:gdLst/>
            <a:ahLst/>
            <a:cxnLst/>
            <a:rect l="l" t="t" r="r" b="b"/>
            <a:pathLst>
              <a:path w="20102195" h="8425815">
                <a:moveTo>
                  <a:pt x="20102149" y="0"/>
                </a:moveTo>
                <a:lnTo>
                  <a:pt x="0" y="0"/>
                </a:lnTo>
                <a:lnTo>
                  <a:pt x="0" y="8425466"/>
                </a:lnTo>
                <a:lnTo>
                  <a:pt x="20102149" y="8425466"/>
                </a:lnTo>
                <a:lnTo>
                  <a:pt x="20102149" y="0"/>
                </a:lnTo>
                <a:close/>
              </a:path>
            </a:pathLst>
          </a:custGeom>
          <a:solidFill>
            <a:srgbClr val="0F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174921" y="4273218"/>
            <a:ext cx="9674860" cy="3928745"/>
          </a:xfrm>
          <a:custGeom>
            <a:avLst/>
            <a:gdLst/>
            <a:ahLst/>
            <a:cxnLst/>
            <a:rect l="l" t="t" r="r" b="b"/>
            <a:pathLst>
              <a:path w="9674860" h="3928745">
                <a:moveTo>
                  <a:pt x="9472557" y="0"/>
                </a:moveTo>
                <a:lnTo>
                  <a:pt x="202101" y="0"/>
                </a:lnTo>
                <a:lnTo>
                  <a:pt x="155763" y="5337"/>
                </a:lnTo>
                <a:lnTo>
                  <a:pt x="113224" y="20542"/>
                </a:lnTo>
                <a:lnTo>
                  <a:pt x="75699" y="44400"/>
                </a:lnTo>
                <a:lnTo>
                  <a:pt x="44400" y="75698"/>
                </a:lnTo>
                <a:lnTo>
                  <a:pt x="20542" y="113224"/>
                </a:lnTo>
                <a:lnTo>
                  <a:pt x="5337" y="155764"/>
                </a:lnTo>
                <a:lnTo>
                  <a:pt x="0" y="202105"/>
                </a:lnTo>
                <a:lnTo>
                  <a:pt x="0" y="3726114"/>
                </a:lnTo>
                <a:lnTo>
                  <a:pt x="5337" y="3772455"/>
                </a:lnTo>
                <a:lnTo>
                  <a:pt x="20542" y="3814996"/>
                </a:lnTo>
                <a:lnTo>
                  <a:pt x="44400" y="3852521"/>
                </a:lnTo>
                <a:lnTo>
                  <a:pt x="75699" y="3883820"/>
                </a:lnTo>
                <a:lnTo>
                  <a:pt x="113224" y="3907678"/>
                </a:lnTo>
                <a:lnTo>
                  <a:pt x="155763" y="3922883"/>
                </a:lnTo>
                <a:lnTo>
                  <a:pt x="202101" y="3928220"/>
                </a:lnTo>
                <a:lnTo>
                  <a:pt x="9472557" y="3928220"/>
                </a:lnTo>
                <a:lnTo>
                  <a:pt x="9518896" y="3922883"/>
                </a:lnTo>
                <a:lnTo>
                  <a:pt x="9561434" y="3907678"/>
                </a:lnTo>
                <a:lnTo>
                  <a:pt x="9598960" y="3883820"/>
                </a:lnTo>
                <a:lnTo>
                  <a:pt x="9630258" y="3852521"/>
                </a:lnTo>
                <a:lnTo>
                  <a:pt x="9654116" y="3814996"/>
                </a:lnTo>
                <a:lnTo>
                  <a:pt x="9669321" y="3772455"/>
                </a:lnTo>
                <a:lnTo>
                  <a:pt x="9674659" y="3726114"/>
                </a:lnTo>
                <a:lnTo>
                  <a:pt x="9674659" y="202105"/>
                </a:lnTo>
                <a:lnTo>
                  <a:pt x="9669321" y="155764"/>
                </a:lnTo>
                <a:lnTo>
                  <a:pt x="9654116" y="113224"/>
                </a:lnTo>
                <a:lnTo>
                  <a:pt x="9630258" y="75698"/>
                </a:lnTo>
                <a:lnTo>
                  <a:pt x="9598960" y="44400"/>
                </a:lnTo>
                <a:lnTo>
                  <a:pt x="9561434" y="20542"/>
                </a:lnTo>
                <a:lnTo>
                  <a:pt x="9518896" y="5337"/>
                </a:lnTo>
                <a:lnTo>
                  <a:pt x="9472557" y="0"/>
                </a:lnTo>
                <a:close/>
              </a:path>
            </a:pathLst>
          </a:custGeom>
          <a:solidFill>
            <a:srgbClr val="1D2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457317" y="7439095"/>
            <a:ext cx="1026160" cy="398145"/>
          </a:xfrm>
          <a:custGeom>
            <a:avLst/>
            <a:gdLst/>
            <a:ahLst/>
            <a:cxnLst/>
            <a:rect l="l" t="t" r="r" b="b"/>
            <a:pathLst>
              <a:path w="1026159" h="398145">
                <a:moveTo>
                  <a:pt x="458851" y="110883"/>
                </a:moveTo>
                <a:lnTo>
                  <a:pt x="458393" y="110413"/>
                </a:lnTo>
                <a:lnTo>
                  <a:pt x="454825" y="107099"/>
                </a:lnTo>
                <a:lnTo>
                  <a:pt x="450240" y="102819"/>
                </a:lnTo>
                <a:lnTo>
                  <a:pt x="400431" y="72986"/>
                </a:lnTo>
                <a:lnTo>
                  <a:pt x="391033" y="70256"/>
                </a:lnTo>
                <a:lnTo>
                  <a:pt x="391033" y="116598"/>
                </a:lnTo>
                <a:lnTo>
                  <a:pt x="241096" y="266331"/>
                </a:lnTo>
                <a:lnTo>
                  <a:pt x="175234" y="266331"/>
                </a:lnTo>
                <a:lnTo>
                  <a:pt x="131318" y="310248"/>
                </a:lnTo>
                <a:lnTo>
                  <a:pt x="87401" y="310248"/>
                </a:lnTo>
                <a:lnTo>
                  <a:pt x="256311" y="141744"/>
                </a:lnTo>
                <a:lnTo>
                  <a:pt x="286486" y="119672"/>
                </a:lnTo>
                <a:lnTo>
                  <a:pt x="320662" y="108115"/>
                </a:lnTo>
                <a:lnTo>
                  <a:pt x="356362" y="107099"/>
                </a:lnTo>
                <a:lnTo>
                  <a:pt x="391033" y="116598"/>
                </a:lnTo>
                <a:lnTo>
                  <a:pt x="391033" y="70256"/>
                </a:lnTo>
                <a:lnTo>
                  <a:pt x="376047" y="65874"/>
                </a:lnTo>
                <a:lnTo>
                  <a:pt x="355117" y="63119"/>
                </a:lnTo>
                <a:lnTo>
                  <a:pt x="351028" y="62572"/>
                </a:lnTo>
                <a:lnTo>
                  <a:pt x="325831" y="63119"/>
                </a:lnTo>
                <a:lnTo>
                  <a:pt x="313766" y="37871"/>
                </a:lnTo>
                <a:lnTo>
                  <a:pt x="294652" y="17881"/>
                </a:lnTo>
                <a:lnTo>
                  <a:pt x="270040" y="4737"/>
                </a:lnTo>
                <a:lnTo>
                  <a:pt x="241528" y="0"/>
                </a:lnTo>
                <a:lnTo>
                  <a:pt x="0" y="0"/>
                </a:lnTo>
                <a:lnTo>
                  <a:pt x="0" y="43916"/>
                </a:lnTo>
                <a:lnTo>
                  <a:pt x="16560" y="49618"/>
                </a:lnTo>
                <a:lnTo>
                  <a:pt x="30581" y="58572"/>
                </a:lnTo>
                <a:lnTo>
                  <a:pt x="40284" y="71526"/>
                </a:lnTo>
                <a:lnTo>
                  <a:pt x="43916" y="89179"/>
                </a:lnTo>
                <a:lnTo>
                  <a:pt x="43916" y="310248"/>
                </a:lnTo>
                <a:lnTo>
                  <a:pt x="50825" y="344424"/>
                </a:lnTo>
                <a:lnTo>
                  <a:pt x="69646" y="372338"/>
                </a:lnTo>
                <a:lnTo>
                  <a:pt x="97561" y="391160"/>
                </a:lnTo>
                <a:lnTo>
                  <a:pt x="131749" y="398056"/>
                </a:lnTo>
                <a:lnTo>
                  <a:pt x="373265" y="398056"/>
                </a:lnTo>
                <a:lnTo>
                  <a:pt x="373265" y="354152"/>
                </a:lnTo>
                <a:lnTo>
                  <a:pt x="355523" y="346379"/>
                </a:lnTo>
                <a:lnTo>
                  <a:pt x="341630" y="333578"/>
                </a:lnTo>
                <a:lnTo>
                  <a:pt x="332587" y="317004"/>
                </a:lnTo>
                <a:lnTo>
                  <a:pt x="331444" y="310248"/>
                </a:lnTo>
                <a:lnTo>
                  <a:pt x="329349" y="297903"/>
                </a:lnTo>
                <a:lnTo>
                  <a:pt x="329349" y="240385"/>
                </a:lnTo>
                <a:lnTo>
                  <a:pt x="458851" y="110883"/>
                </a:lnTo>
                <a:close/>
              </a:path>
              <a:path w="1026159" h="398145">
                <a:moveTo>
                  <a:pt x="1025829" y="110883"/>
                </a:moveTo>
                <a:lnTo>
                  <a:pt x="1025372" y="110413"/>
                </a:lnTo>
                <a:lnTo>
                  <a:pt x="1021803" y="107099"/>
                </a:lnTo>
                <a:lnTo>
                  <a:pt x="1017219" y="102819"/>
                </a:lnTo>
                <a:lnTo>
                  <a:pt x="967409" y="72986"/>
                </a:lnTo>
                <a:lnTo>
                  <a:pt x="958011" y="70256"/>
                </a:lnTo>
                <a:lnTo>
                  <a:pt x="958011" y="116598"/>
                </a:lnTo>
                <a:lnTo>
                  <a:pt x="808075" y="266331"/>
                </a:lnTo>
                <a:lnTo>
                  <a:pt x="742213" y="266331"/>
                </a:lnTo>
                <a:lnTo>
                  <a:pt x="698296" y="310248"/>
                </a:lnTo>
                <a:lnTo>
                  <a:pt x="654380" y="310248"/>
                </a:lnTo>
                <a:lnTo>
                  <a:pt x="823302" y="141744"/>
                </a:lnTo>
                <a:lnTo>
                  <a:pt x="853465" y="119672"/>
                </a:lnTo>
                <a:lnTo>
                  <a:pt x="887641" y="108115"/>
                </a:lnTo>
                <a:lnTo>
                  <a:pt x="923340" y="107099"/>
                </a:lnTo>
                <a:lnTo>
                  <a:pt x="958011" y="116598"/>
                </a:lnTo>
                <a:lnTo>
                  <a:pt x="958011" y="70256"/>
                </a:lnTo>
                <a:lnTo>
                  <a:pt x="943025" y="65874"/>
                </a:lnTo>
                <a:lnTo>
                  <a:pt x="922096" y="63119"/>
                </a:lnTo>
                <a:lnTo>
                  <a:pt x="918006" y="62572"/>
                </a:lnTo>
                <a:lnTo>
                  <a:pt x="892810" y="63119"/>
                </a:lnTo>
                <a:lnTo>
                  <a:pt x="880745" y="37871"/>
                </a:lnTo>
                <a:lnTo>
                  <a:pt x="861618" y="17881"/>
                </a:lnTo>
                <a:lnTo>
                  <a:pt x="837018" y="4737"/>
                </a:lnTo>
                <a:lnTo>
                  <a:pt x="808507" y="0"/>
                </a:lnTo>
                <a:lnTo>
                  <a:pt x="566978" y="0"/>
                </a:lnTo>
                <a:lnTo>
                  <a:pt x="566978" y="43916"/>
                </a:lnTo>
                <a:lnTo>
                  <a:pt x="583539" y="49618"/>
                </a:lnTo>
                <a:lnTo>
                  <a:pt x="597560" y="58572"/>
                </a:lnTo>
                <a:lnTo>
                  <a:pt x="607263" y="71526"/>
                </a:lnTo>
                <a:lnTo>
                  <a:pt x="610895" y="89179"/>
                </a:lnTo>
                <a:lnTo>
                  <a:pt x="610895" y="310248"/>
                </a:lnTo>
                <a:lnTo>
                  <a:pt x="617804" y="344424"/>
                </a:lnTo>
                <a:lnTo>
                  <a:pt x="636625" y="372338"/>
                </a:lnTo>
                <a:lnTo>
                  <a:pt x="664540" y="391160"/>
                </a:lnTo>
                <a:lnTo>
                  <a:pt x="698728" y="398056"/>
                </a:lnTo>
                <a:lnTo>
                  <a:pt x="940244" y="398056"/>
                </a:lnTo>
                <a:lnTo>
                  <a:pt x="940244" y="354152"/>
                </a:lnTo>
                <a:lnTo>
                  <a:pt x="922502" y="346379"/>
                </a:lnTo>
                <a:lnTo>
                  <a:pt x="908608" y="333578"/>
                </a:lnTo>
                <a:lnTo>
                  <a:pt x="899566" y="317004"/>
                </a:lnTo>
                <a:lnTo>
                  <a:pt x="898423" y="310248"/>
                </a:lnTo>
                <a:lnTo>
                  <a:pt x="896327" y="297903"/>
                </a:lnTo>
                <a:lnTo>
                  <a:pt x="896327" y="240385"/>
                </a:lnTo>
                <a:lnTo>
                  <a:pt x="1025829" y="110883"/>
                </a:lnTo>
                <a:close/>
              </a:path>
            </a:pathLst>
          </a:custGeom>
          <a:solidFill>
            <a:srgbClr val="00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1938083"/>
            <a:ext cx="8745284" cy="5561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1938083"/>
            <a:ext cx="8745284" cy="5561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2195" cy="8425815"/>
          </a:xfrm>
          <a:custGeom>
            <a:avLst/>
            <a:gdLst/>
            <a:ahLst/>
            <a:cxnLst/>
            <a:rect l="l" t="t" r="r" b="b"/>
            <a:pathLst>
              <a:path w="20102195" h="8425815">
                <a:moveTo>
                  <a:pt x="20102149" y="0"/>
                </a:moveTo>
                <a:lnTo>
                  <a:pt x="0" y="0"/>
                </a:lnTo>
                <a:lnTo>
                  <a:pt x="0" y="8425466"/>
                </a:lnTo>
                <a:lnTo>
                  <a:pt x="20102149" y="8425466"/>
                </a:lnTo>
                <a:lnTo>
                  <a:pt x="20102149" y="0"/>
                </a:lnTo>
                <a:close/>
              </a:path>
            </a:pathLst>
          </a:custGeom>
          <a:solidFill>
            <a:srgbClr val="0F14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5708" y="371126"/>
            <a:ext cx="5086985" cy="2399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1938083"/>
            <a:ext cx="18093690" cy="5561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7836598"/>
            <a:ext cx="6433312" cy="421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7836598"/>
            <a:ext cx="4623943" cy="421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7836598"/>
            <a:ext cx="4623943" cy="4213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1">
                <a:lumMod val="5000"/>
                <a:lumOff val="95000"/>
              </a:schemeClr>
            </a:gs>
            <a:gs pos="41000">
              <a:srgbClr val="0077FF"/>
            </a:gs>
            <a:gs pos="68000">
              <a:srgbClr val="0077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250" y="2819937"/>
            <a:ext cx="14782800" cy="1413336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2285"/>
              </a:spcBef>
            </a:pPr>
            <a:r>
              <a:rPr lang="ru-RU" sz="9100" spc="-10" dirty="0"/>
              <a:t>Кому какой </a:t>
            </a:r>
            <a:r>
              <a:rPr lang="en-US" sz="9100" spc="-10" dirty="0"/>
              <a:t>indoor</a:t>
            </a:r>
            <a:r>
              <a:rPr lang="ru-RU" sz="9100" spc="-10" dirty="0"/>
              <a:t>?</a:t>
            </a:r>
            <a:endParaRPr sz="9100" dirty="0"/>
          </a:p>
        </p:txBody>
      </p:sp>
      <p:sp>
        <p:nvSpPr>
          <p:cNvPr id="8" name="object 8"/>
          <p:cNvSpPr txBox="1"/>
          <p:nvPr/>
        </p:nvSpPr>
        <p:spPr>
          <a:xfrm>
            <a:off x="432117" y="6602852"/>
            <a:ext cx="8432800" cy="776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50" spc="65" dirty="0">
                <a:solidFill>
                  <a:schemeClr val="tx1"/>
                </a:solidFill>
                <a:latin typeface="Trebuchet MS"/>
                <a:cs typeface="Trebuchet MS"/>
              </a:rPr>
              <a:t>Ася Чуркина</a:t>
            </a:r>
            <a:endParaRPr sz="245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2450" spc="65" dirty="0">
                <a:solidFill>
                  <a:schemeClr val="tx1"/>
                </a:solidFill>
                <a:latin typeface="Trebuchet MS"/>
                <a:cs typeface="Trebuchet MS"/>
              </a:rPr>
              <a:t>Директор</a:t>
            </a:r>
            <a:r>
              <a:rPr sz="2450" spc="-1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sz="2450" spc="55" dirty="0">
                <a:solidFill>
                  <a:schemeClr val="tx1"/>
                </a:solidFill>
                <a:latin typeface="Trebuchet MS"/>
                <a:cs typeface="Trebuchet MS"/>
              </a:rPr>
              <a:t>п</a:t>
            </a:r>
            <a:r>
              <a:rPr lang="ru-RU" sz="2450" spc="55" dirty="0">
                <a:solidFill>
                  <a:schemeClr val="tx1"/>
                </a:solidFill>
                <a:latin typeface="Trebuchet MS"/>
                <a:cs typeface="Trebuchet MS"/>
              </a:rPr>
              <a:t>о продажам</a:t>
            </a:r>
            <a:r>
              <a:rPr sz="2450" dirty="0">
                <a:solidFill>
                  <a:schemeClr val="tx1"/>
                </a:solidFill>
                <a:latin typeface="Trebuchet MS"/>
                <a:cs typeface="Trebuchet MS"/>
              </a:rPr>
              <a:t>,</a:t>
            </a:r>
            <a:r>
              <a:rPr sz="2450" spc="-12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US" sz="2450" spc="-125" dirty="0">
                <a:solidFill>
                  <a:schemeClr val="tx1"/>
                </a:solidFill>
                <a:latin typeface="Trebuchet MS"/>
                <a:cs typeface="Trebuchet MS"/>
              </a:rPr>
              <a:t>Ingroup Media</a:t>
            </a:r>
            <a:endParaRPr sz="245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B29F54-628F-E5AE-2BFE-EEA6CA851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367" y="277269"/>
            <a:ext cx="2037883" cy="8002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6F3790-61C6-6DE8-584F-4ABC5EECB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850" y="277269"/>
            <a:ext cx="990600" cy="990600"/>
          </a:xfrm>
          <a:prstGeom prst="rect">
            <a:avLst/>
          </a:prstGeom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5C56EEAD-757D-5DC9-6573-DFA5DCAD73FD}"/>
              </a:ext>
            </a:extLst>
          </p:cNvPr>
          <p:cNvSpPr txBox="1"/>
          <p:nvPr/>
        </p:nvSpPr>
        <p:spPr>
          <a:xfrm>
            <a:off x="12680950" y="7816868"/>
            <a:ext cx="7543800" cy="3904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ru-RU" sz="2450" spc="65" dirty="0">
                <a:solidFill>
                  <a:schemeClr val="bg1"/>
                </a:solidFill>
                <a:latin typeface="Trebuchet MS"/>
                <a:cs typeface="Trebuchet MS"/>
              </a:rPr>
              <a:t>Эффективные визуальные коммуникации, 2025</a:t>
            </a:r>
            <a:endParaRPr sz="245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DA03AB3B-F0D4-72EA-9726-4E98FCE63ED7}"/>
              </a:ext>
            </a:extLst>
          </p:cNvPr>
          <p:cNvSpPr txBox="1"/>
          <p:nvPr/>
        </p:nvSpPr>
        <p:spPr>
          <a:xfrm>
            <a:off x="222250" y="4259509"/>
            <a:ext cx="11201400" cy="5100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3400" spc="85" dirty="0">
                <a:solidFill>
                  <a:schemeClr val="bg1"/>
                </a:solidFill>
                <a:latin typeface="Trebuchet MS"/>
                <a:cs typeface="Trebuchet MS"/>
              </a:rPr>
              <a:t>Стратегия выбора формата</a:t>
            </a:r>
            <a:endParaRPr sz="3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8000">
              <a:schemeClr val="accent1">
                <a:lumMod val="30000"/>
                <a:lumOff val="70000"/>
              </a:schemeClr>
            </a:gs>
            <a:gs pos="26000">
              <a:srgbClr val="0077FF"/>
            </a:gs>
            <a:gs pos="42000">
              <a:srgbClr val="0077FF"/>
            </a:gs>
            <a:gs pos="61000">
              <a:srgbClr val="0077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875DF549-638D-B3C2-EAAD-8A0AA9D85CCD}"/>
              </a:ext>
            </a:extLst>
          </p:cNvPr>
          <p:cNvSpPr/>
          <p:nvPr/>
        </p:nvSpPr>
        <p:spPr>
          <a:xfrm>
            <a:off x="8226120" y="1895509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B1590-E7D4-9FA1-227D-27C3BB35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812842"/>
            <a:ext cx="6705599" cy="2723823"/>
          </a:xfrm>
        </p:spPr>
        <p:txBody>
          <a:bodyPr/>
          <a:lstStyle/>
          <a:p>
            <a:r>
              <a:rPr lang="ru-RU" dirty="0"/>
              <a:t>Для кого актуальна </a:t>
            </a:r>
            <a:r>
              <a:rPr lang="en-US" dirty="0"/>
              <a:t>indoor-</a:t>
            </a:r>
            <a:r>
              <a:rPr lang="ru-RU" dirty="0"/>
              <a:t>реклама?</a:t>
            </a:r>
            <a:endParaRPr lang="ru-RU" sz="8000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F79B687F-D270-E92E-D6DE-C91003175336}"/>
              </a:ext>
            </a:extLst>
          </p:cNvPr>
          <p:cNvSpPr txBox="1"/>
          <p:nvPr/>
        </p:nvSpPr>
        <p:spPr>
          <a:xfrm>
            <a:off x="9047854" y="261053"/>
            <a:ext cx="8648065" cy="62324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3200" b="1" dirty="0">
                <a:solidFill>
                  <a:schemeClr val="bg1"/>
                </a:solidFill>
              </a:rPr>
              <a:t>Крупные цифровые экосистемы</a:t>
            </a:r>
            <a:endParaRPr lang="ru-RU" sz="2950" spc="7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8C7D9F35-69D7-69C6-CA67-B47401CFE84D}"/>
              </a:ext>
            </a:extLst>
          </p:cNvPr>
          <p:cNvSpPr/>
          <p:nvPr/>
        </p:nvSpPr>
        <p:spPr>
          <a:xfrm>
            <a:off x="8223585" y="336175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74ED2950-6463-799C-DF77-EDC18DF0C6BA}"/>
              </a:ext>
            </a:extLst>
          </p:cNvPr>
          <p:cNvSpPr txBox="1"/>
          <p:nvPr/>
        </p:nvSpPr>
        <p:spPr>
          <a:xfrm>
            <a:off x="8437525" y="345956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50" spc="10" dirty="0">
                <a:solidFill>
                  <a:srgbClr val="0077FF"/>
                </a:solidFill>
                <a:latin typeface="Trebuchet MS"/>
                <a:cs typeface="Trebuchet MS"/>
              </a:rPr>
              <a:t>1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AED51A16-1818-ED8E-0D07-3E71ECCAFB19}"/>
              </a:ext>
            </a:extLst>
          </p:cNvPr>
          <p:cNvSpPr/>
          <p:nvPr/>
        </p:nvSpPr>
        <p:spPr>
          <a:xfrm>
            <a:off x="8232545" y="1130374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02522E43-2F82-1604-3711-7FEA08ECD41A}"/>
              </a:ext>
            </a:extLst>
          </p:cNvPr>
          <p:cNvSpPr txBox="1"/>
          <p:nvPr/>
        </p:nvSpPr>
        <p:spPr>
          <a:xfrm>
            <a:off x="8434990" y="1138737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2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E0941A1D-0025-AF06-27B4-FA8050AE0BDB}"/>
              </a:ext>
            </a:extLst>
          </p:cNvPr>
          <p:cNvSpPr txBox="1"/>
          <p:nvPr/>
        </p:nvSpPr>
        <p:spPr>
          <a:xfrm>
            <a:off x="9074161" y="1085839"/>
            <a:ext cx="8648065" cy="120545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spcBef>
                <a:spcPts val="1019"/>
              </a:spcBef>
            </a:pPr>
            <a:r>
              <a:rPr lang="ru-RU" sz="3200" b="1" dirty="0">
                <a:solidFill>
                  <a:schemeClr val="bg1"/>
                </a:solidFill>
              </a:rPr>
              <a:t>Финансовый сектор</a:t>
            </a:r>
            <a:r>
              <a:rPr lang="ru-RU" sz="3200" dirty="0">
                <a:solidFill>
                  <a:schemeClr val="bg1"/>
                </a:solidFill>
              </a:rPr>
              <a:t> (банки, финтех)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endParaRPr lang="ru-RU" sz="2950" spc="7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0BA0A450-7722-B628-1DD6-14810A9A4867}"/>
              </a:ext>
            </a:extLst>
          </p:cNvPr>
          <p:cNvSpPr txBox="1"/>
          <p:nvPr/>
        </p:nvSpPr>
        <p:spPr>
          <a:xfrm>
            <a:off x="8434990" y="1899893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3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9F8E213-E65B-B0C5-2099-270A1A7ABE78}"/>
              </a:ext>
            </a:extLst>
          </p:cNvPr>
          <p:cNvSpPr txBox="1"/>
          <p:nvPr/>
        </p:nvSpPr>
        <p:spPr>
          <a:xfrm>
            <a:off x="9095025" y="1825172"/>
            <a:ext cx="8648065" cy="62324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3200" b="1" dirty="0">
                <a:solidFill>
                  <a:schemeClr val="bg1"/>
                </a:solidFill>
              </a:rPr>
              <a:t>Телеком</a:t>
            </a:r>
            <a:endParaRPr lang="ru-RU" sz="2950" spc="7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389E0721-D85A-FCAE-9BD0-9D265D362B86}"/>
              </a:ext>
            </a:extLst>
          </p:cNvPr>
          <p:cNvSpPr/>
          <p:nvPr/>
        </p:nvSpPr>
        <p:spPr>
          <a:xfrm>
            <a:off x="8223582" y="2595383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65C524FA-658F-B856-A34F-7454CE323AAC}"/>
              </a:ext>
            </a:extLst>
          </p:cNvPr>
          <p:cNvSpPr txBox="1"/>
          <p:nvPr/>
        </p:nvSpPr>
        <p:spPr>
          <a:xfrm>
            <a:off x="8426158" y="2595985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4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FF1E419-3997-7F53-26B3-04B093CC3664}"/>
              </a:ext>
            </a:extLst>
          </p:cNvPr>
          <p:cNvSpPr txBox="1"/>
          <p:nvPr/>
        </p:nvSpPr>
        <p:spPr>
          <a:xfrm>
            <a:off x="9095025" y="2549038"/>
            <a:ext cx="8648065" cy="62324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3200" b="1" dirty="0">
                <a:solidFill>
                  <a:schemeClr val="bg1"/>
                </a:solidFill>
              </a:rPr>
              <a:t>Ритейл</a:t>
            </a:r>
            <a:endParaRPr lang="ru-RU" sz="2950" spc="7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073844C6-772B-47C8-7D69-70F4AE32E844}"/>
              </a:ext>
            </a:extLst>
          </p:cNvPr>
          <p:cNvSpPr/>
          <p:nvPr/>
        </p:nvSpPr>
        <p:spPr>
          <a:xfrm>
            <a:off x="8232544" y="3350364"/>
            <a:ext cx="641734" cy="584181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0DE1396F-EAF7-7466-3A7C-DECD3F07914E}"/>
              </a:ext>
            </a:extLst>
          </p:cNvPr>
          <p:cNvSpPr txBox="1"/>
          <p:nvPr/>
        </p:nvSpPr>
        <p:spPr>
          <a:xfrm>
            <a:off x="8448668" y="3377049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5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1E6F1397-F09E-D4E4-04AA-46118D6E8675}"/>
              </a:ext>
            </a:extLst>
          </p:cNvPr>
          <p:cNvSpPr txBox="1"/>
          <p:nvPr/>
        </p:nvSpPr>
        <p:spPr>
          <a:xfrm>
            <a:off x="9033470" y="3171884"/>
            <a:ext cx="8648065" cy="869468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ru-RU" sz="2400" b="1" dirty="0">
                <a:solidFill>
                  <a:schemeClr val="bg1"/>
                </a:solidFill>
              </a:rPr>
              <a:t>Стриминговые сервисы и онлайн-развлечения </a:t>
            </a:r>
            <a:r>
              <a:rPr lang="en-US" sz="2400" dirty="0">
                <a:solidFill>
                  <a:schemeClr val="bg1"/>
                </a:solidFill>
              </a:rPr>
              <a:t>(IVI, Wink, OKKO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Kion, Premier; </a:t>
            </a:r>
            <a:r>
              <a:rPr lang="ru-RU" sz="2400" dirty="0" err="1">
                <a:solidFill>
                  <a:schemeClr val="bg1"/>
                </a:solidFill>
              </a:rPr>
              <a:t>Яндекс.Музыка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VK </a:t>
            </a:r>
            <a:r>
              <a:rPr lang="ru-RU" sz="2400" dirty="0">
                <a:solidFill>
                  <a:schemeClr val="bg1"/>
                </a:solidFill>
              </a:rPr>
              <a:t>Музыка)</a:t>
            </a:r>
            <a:endParaRPr lang="ru-RU" sz="2400" spc="7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4947E470-5F75-5C7D-FB16-E04E7219A326}"/>
              </a:ext>
            </a:extLst>
          </p:cNvPr>
          <p:cNvSpPr/>
          <p:nvPr/>
        </p:nvSpPr>
        <p:spPr>
          <a:xfrm>
            <a:off x="8221182" y="4069982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70873C42-2B88-5B8A-34A8-29D0A1900FEA}"/>
              </a:ext>
            </a:extLst>
          </p:cNvPr>
          <p:cNvSpPr txBox="1"/>
          <p:nvPr/>
        </p:nvSpPr>
        <p:spPr>
          <a:xfrm>
            <a:off x="8426161" y="4083655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6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B30F1BD1-7B69-0FB6-087C-F8AB3A32C3F8}"/>
              </a:ext>
            </a:extLst>
          </p:cNvPr>
          <p:cNvSpPr txBox="1"/>
          <p:nvPr/>
        </p:nvSpPr>
        <p:spPr>
          <a:xfrm>
            <a:off x="9033471" y="3994860"/>
            <a:ext cx="8648065" cy="62324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lang="en-US" sz="3200" b="1" dirty="0" err="1">
                <a:solidFill>
                  <a:schemeClr val="bg1"/>
                </a:solidFill>
              </a:rPr>
              <a:t>HoReCa</a:t>
            </a:r>
            <a:endParaRPr lang="ru-RU" sz="3200" spc="7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F7F03639-FF7C-96B7-D5AA-551320979D12}"/>
              </a:ext>
            </a:extLst>
          </p:cNvPr>
          <p:cNvSpPr/>
          <p:nvPr/>
        </p:nvSpPr>
        <p:spPr>
          <a:xfrm>
            <a:off x="8230010" y="4764462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6581EDB7-FDC6-1EA7-43A6-41342834783D}"/>
              </a:ext>
            </a:extLst>
          </p:cNvPr>
          <p:cNvSpPr/>
          <p:nvPr/>
        </p:nvSpPr>
        <p:spPr>
          <a:xfrm>
            <a:off x="8230010" y="5560555"/>
            <a:ext cx="641734" cy="601147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6314622A-7EA1-AAF8-3EF4-EFE6DC815659}"/>
              </a:ext>
            </a:extLst>
          </p:cNvPr>
          <p:cNvSpPr txBox="1"/>
          <p:nvPr/>
        </p:nvSpPr>
        <p:spPr>
          <a:xfrm>
            <a:off x="8448667" y="4748942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7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26" name="object 13">
            <a:extLst>
              <a:ext uri="{FF2B5EF4-FFF2-40B4-BE49-F238E27FC236}">
                <a16:creationId xmlns:a16="http://schemas.microsoft.com/office/drawing/2014/main" id="{D4836A4F-84C5-B790-35FD-870FFAC2AAD9}"/>
              </a:ext>
            </a:extLst>
          </p:cNvPr>
          <p:cNvSpPr txBox="1"/>
          <p:nvPr/>
        </p:nvSpPr>
        <p:spPr>
          <a:xfrm>
            <a:off x="8446230" y="5610424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8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2E4F6FB0-CFF1-23FB-91AE-2F3AB35E7537}"/>
              </a:ext>
            </a:extLst>
          </p:cNvPr>
          <p:cNvSpPr txBox="1"/>
          <p:nvPr/>
        </p:nvSpPr>
        <p:spPr>
          <a:xfrm>
            <a:off x="9016765" y="5523273"/>
            <a:ext cx="8648065" cy="500136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Недвижимость </a:t>
            </a:r>
            <a:r>
              <a:rPr lang="ru-RU" sz="2400" dirty="0">
                <a:solidFill>
                  <a:schemeClr val="bg1"/>
                </a:solidFill>
              </a:rPr>
              <a:t>(Циан, </a:t>
            </a:r>
            <a:r>
              <a:rPr lang="ru-RU" sz="2400" dirty="0" err="1">
                <a:solidFill>
                  <a:schemeClr val="bg1"/>
                </a:solidFill>
              </a:rPr>
              <a:t>Авито</a:t>
            </a:r>
            <a:r>
              <a:rPr lang="ru-RU" sz="2400" dirty="0">
                <a:solidFill>
                  <a:schemeClr val="bg1"/>
                </a:solidFill>
              </a:rPr>
              <a:t> Недвижимость)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ED8A960F-DA9D-F87D-3E44-FE6CFD330890}"/>
              </a:ext>
            </a:extLst>
          </p:cNvPr>
          <p:cNvSpPr txBox="1"/>
          <p:nvPr/>
        </p:nvSpPr>
        <p:spPr>
          <a:xfrm>
            <a:off x="9003062" y="6303411"/>
            <a:ext cx="8648065" cy="561691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Фарма и здоровье</a:t>
            </a:r>
            <a:r>
              <a:rPr lang="ru-RU" sz="2800" dirty="0">
                <a:solidFill>
                  <a:schemeClr val="bg1"/>
                </a:solidFill>
              </a:rPr>
              <a:t> (аптечные сети, лаборатории)</a:t>
            </a:r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095B7A24-3660-1C63-6D77-745DDF46068C}"/>
              </a:ext>
            </a:extLst>
          </p:cNvPr>
          <p:cNvSpPr/>
          <p:nvPr/>
        </p:nvSpPr>
        <p:spPr>
          <a:xfrm>
            <a:off x="8230010" y="6364376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2">
            <a:extLst>
              <a:ext uri="{FF2B5EF4-FFF2-40B4-BE49-F238E27FC236}">
                <a16:creationId xmlns:a16="http://schemas.microsoft.com/office/drawing/2014/main" id="{D1940988-BB18-9250-1A7A-69FF596654A7}"/>
              </a:ext>
            </a:extLst>
          </p:cNvPr>
          <p:cNvSpPr/>
          <p:nvPr/>
        </p:nvSpPr>
        <p:spPr>
          <a:xfrm>
            <a:off x="8243687" y="7084171"/>
            <a:ext cx="641734" cy="548125"/>
          </a:xfrm>
          <a:custGeom>
            <a:avLst/>
            <a:gdLst/>
            <a:ahLst/>
            <a:cxnLst/>
            <a:rect l="l" t="t" r="r" b="b"/>
            <a:pathLst>
              <a:path w="767715" h="767715">
                <a:moveTo>
                  <a:pt x="639336" y="0"/>
                </a:moveTo>
                <a:lnTo>
                  <a:pt x="127872" y="0"/>
                </a:lnTo>
                <a:lnTo>
                  <a:pt x="78100" y="10048"/>
                </a:lnTo>
                <a:lnTo>
                  <a:pt x="37454" y="37452"/>
                </a:lnTo>
                <a:lnTo>
                  <a:pt x="10049" y="78097"/>
                </a:lnTo>
                <a:lnTo>
                  <a:pt x="0" y="127869"/>
                </a:lnTo>
                <a:lnTo>
                  <a:pt x="0" y="639332"/>
                </a:lnTo>
                <a:lnTo>
                  <a:pt x="10049" y="689105"/>
                </a:lnTo>
                <a:lnTo>
                  <a:pt x="37454" y="729750"/>
                </a:lnTo>
                <a:lnTo>
                  <a:pt x="78100" y="757154"/>
                </a:lnTo>
                <a:lnTo>
                  <a:pt x="127872" y="767202"/>
                </a:lnTo>
                <a:lnTo>
                  <a:pt x="639336" y="767202"/>
                </a:lnTo>
                <a:lnTo>
                  <a:pt x="689108" y="757154"/>
                </a:lnTo>
                <a:lnTo>
                  <a:pt x="729754" y="729750"/>
                </a:lnTo>
                <a:lnTo>
                  <a:pt x="757159" y="689105"/>
                </a:lnTo>
                <a:lnTo>
                  <a:pt x="767208" y="639332"/>
                </a:lnTo>
                <a:lnTo>
                  <a:pt x="767208" y="127869"/>
                </a:lnTo>
                <a:lnTo>
                  <a:pt x="757159" y="78097"/>
                </a:lnTo>
                <a:lnTo>
                  <a:pt x="729754" y="37452"/>
                </a:lnTo>
                <a:lnTo>
                  <a:pt x="689108" y="10048"/>
                </a:lnTo>
                <a:lnTo>
                  <a:pt x="6393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>
            <a:extLst>
              <a:ext uri="{FF2B5EF4-FFF2-40B4-BE49-F238E27FC236}">
                <a16:creationId xmlns:a16="http://schemas.microsoft.com/office/drawing/2014/main" id="{AE338E41-FBD6-0322-3566-889F71C519D2}"/>
              </a:ext>
            </a:extLst>
          </p:cNvPr>
          <p:cNvSpPr txBox="1"/>
          <p:nvPr/>
        </p:nvSpPr>
        <p:spPr>
          <a:xfrm>
            <a:off x="8446230" y="6400948"/>
            <a:ext cx="231775" cy="474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9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7E1353F0-BE06-816D-D1A3-A8FAD3100D2A}"/>
              </a:ext>
            </a:extLst>
          </p:cNvPr>
          <p:cNvSpPr txBox="1"/>
          <p:nvPr/>
        </p:nvSpPr>
        <p:spPr>
          <a:xfrm>
            <a:off x="8316831" y="7084171"/>
            <a:ext cx="450431" cy="4661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950" dirty="0">
                <a:solidFill>
                  <a:srgbClr val="0077FF"/>
                </a:solidFill>
                <a:latin typeface="Trebuchet MS"/>
                <a:cs typeface="Trebuchet MS"/>
              </a:rPr>
              <a:t>10</a:t>
            </a:r>
            <a:endParaRPr sz="295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A094BC13-2929-2BB4-8B4D-8791FAC299AD}"/>
              </a:ext>
            </a:extLst>
          </p:cNvPr>
          <p:cNvSpPr txBox="1"/>
          <p:nvPr/>
        </p:nvSpPr>
        <p:spPr>
          <a:xfrm>
            <a:off x="9003063" y="6974564"/>
            <a:ext cx="8648065" cy="623247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Образование </a:t>
            </a: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chemeClr val="bg1"/>
                </a:solidFill>
              </a:rPr>
              <a:t>EdTech)</a:t>
            </a: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572BB999-077F-65AD-2184-D602ED2F90A0}"/>
              </a:ext>
            </a:extLst>
          </p:cNvPr>
          <p:cNvSpPr txBox="1"/>
          <p:nvPr/>
        </p:nvSpPr>
        <p:spPr>
          <a:xfrm>
            <a:off x="9021451" y="4703535"/>
            <a:ext cx="8648065" cy="1182374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2700">
              <a:spcBef>
                <a:spcPts val="1019"/>
              </a:spcBef>
            </a:pPr>
            <a:r>
              <a:rPr lang="ru-RU" sz="2800" b="1" dirty="0">
                <a:solidFill>
                  <a:schemeClr val="bg1"/>
                </a:solidFill>
              </a:rPr>
              <a:t>Авто / Mobility</a:t>
            </a:r>
            <a:r>
              <a:rPr lang="ru-RU" sz="2800" dirty="0">
                <a:solidFill>
                  <a:schemeClr val="bg1"/>
                </a:solidFill>
              </a:rPr>
              <a:t> (каршеринг, </a:t>
            </a:r>
            <a:r>
              <a:rPr lang="ru-RU" sz="2800" dirty="0" err="1">
                <a:solidFill>
                  <a:schemeClr val="bg1"/>
                </a:solidFill>
              </a:rPr>
              <a:t>Авито</a:t>
            </a:r>
            <a:r>
              <a:rPr lang="ru-RU" sz="2800" dirty="0">
                <a:solidFill>
                  <a:schemeClr val="bg1"/>
                </a:solidFill>
              </a:rPr>
              <a:t> Авто, Сбер Авто)</a:t>
            </a: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endParaRPr lang="ru-RU" sz="3200" spc="75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34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FF61DFA1-01B0-2160-AE25-5F86B886ED49}"/>
              </a:ext>
            </a:extLst>
          </p:cNvPr>
          <p:cNvSpPr/>
          <p:nvPr/>
        </p:nvSpPr>
        <p:spPr>
          <a:xfrm>
            <a:off x="0" y="-37394"/>
            <a:ext cx="20104100" cy="846384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8000">
                <a:srgbClr val="0077FF"/>
              </a:gs>
              <a:gs pos="23000">
                <a:srgbClr val="0077FF"/>
              </a:gs>
              <a:gs pos="52000">
                <a:schemeClr val="accent1">
                  <a:lumMod val="40000"/>
                  <a:lumOff val="60000"/>
                </a:schemeClr>
              </a:gs>
              <a:gs pos="96648">
                <a:schemeClr val="bg1"/>
              </a:gs>
              <a:gs pos="79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333505B7-6D51-8127-C795-AD3DCE4F2AFD}"/>
              </a:ext>
            </a:extLst>
          </p:cNvPr>
          <p:cNvSpPr/>
          <p:nvPr/>
        </p:nvSpPr>
        <p:spPr>
          <a:xfrm>
            <a:off x="10263255" y="4184019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8817183-0674-4A7D-B6DC-4F69EDDEDCF0}"/>
              </a:ext>
            </a:extLst>
          </p:cNvPr>
          <p:cNvSpPr/>
          <p:nvPr/>
        </p:nvSpPr>
        <p:spPr>
          <a:xfrm>
            <a:off x="10240199" y="1473959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9A8360F5-6C47-FC88-9A17-7DF756E42716}"/>
              </a:ext>
            </a:extLst>
          </p:cNvPr>
          <p:cNvSpPr/>
          <p:nvPr/>
        </p:nvSpPr>
        <p:spPr>
          <a:xfrm>
            <a:off x="5272699" y="4175832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E087A5BB-9006-CA80-BA46-7F23A40B30D1}"/>
              </a:ext>
            </a:extLst>
          </p:cNvPr>
          <p:cNvSpPr/>
          <p:nvPr/>
        </p:nvSpPr>
        <p:spPr>
          <a:xfrm>
            <a:off x="5266264" y="1439872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148" y="4175832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9E9F8294-FC6F-DB15-22EA-470A96278099}"/>
              </a:ext>
            </a:extLst>
          </p:cNvPr>
          <p:cNvSpPr/>
          <p:nvPr/>
        </p:nvSpPr>
        <p:spPr>
          <a:xfrm>
            <a:off x="349011" y="1439872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295" y="228160"/>
            <a:ext cx="9714543" cy="9201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40" dirty="0">
                <a:solidFill>
                  <a:schemeClr val="tx1"/>
                </a:solidFill>
              </a:rPr>
              <a:t>Основные площадки </a:t>
            </a:r>
            <a:endParaRPr spc="-4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9035" y="1655658"/>
            <a:ext cx="4215351" cy="156966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sz="2800" spc="125" dirty="0">
                <a:solidFill>
                  <a:schemeClr val="tx1"/>
                </a:solidFill>
                <a:latin typeface="Trebuchet MS"/>
                <a:cs typeface="Trebuchet MS"/>
              </a:rPr>
              <a:t>Рестораны</a:t>
            </a:r>
            <a:endParaRPr lang="en-US" sz="2800" spc="125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2400" spc="125" dirty="0">
                <a:solidFill>
                  <a:schemeClr val="bg1"/>
                </a:solidFill>
                <a:latin typeface="Trebuchet MS"/>
                <a:cs typeface="Trebuchet MS"/>
              </a:rPr>
              <a:t>*</a:t>
            </a:r>
            <a:r>
              <a:rPr lang="ru-RU" sz="2400" dirty="0">
                <a:solidFill>
                  <a:schemeClr val="bg1"/>
                </a:solidFill>
              </a:rPr>
              <a:t>Аудитория: "захваченная", с высоким временем контакта, таргетирование по доходу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1841" y="4340240"/>
            <a:ext cx="4215351" cy="190757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lang="ru-RU" sz="2600" spc="75" dirty="0">
                <a:solidFill>
                  <a:schemeClr val="tx1"/>
                </a:solidFill>
                <a:latin typeface="Trebuchet MS"/>
                <a:cs typeface="Trebuchet MS"/>
              </a:rPr>
              <a:t>Жилые дома</a:t>
            </a:r>
          </a:p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lang="ru-RU" sz="2400" spc="75" dirty="0">
                <a:solidFill>
                  <a:schemeClr val="bg1"/>
                </a:solidFill>
                <a:latin typeface="Trebuchet MS"/>
                <a:cs typeface="Trebuchet MS"/>
              </a:rPr>
              <a:t>*</a:t>
            </a:r>
            <a:r>
              <a:rPr lang="ru-RU" sz="2400" dirty="0">
                <a:solidFill>
                  <a:schemeClr val="bg1"/>
                </a:solidFill>
              </a:rPr>
              <a:t>Аудитория: локальная, постоянная, в расслабленном состоянии "у порога".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842" y="1702858"/>
            <a:ext cx="4215351" cy="2058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500" spc="85" dirty="0">
                <a:solidFill>
                  <a:schemeClr val="tx1"/>
                </a:solidFill>
                <a:latin typeface="Trebuchet MS"/>
                <a:cs typeface="Trebuchet MS"/>
              </a:rPr>
              <a:t>Торгово-развлекательные центры </a:t>
            </a:r>
          </a:p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400" spc="85" dirty="0">
                <a:solidFill>
                  <a:schemeClr val="bg1"/>
                </a:solidFill>
                <a:latin typeface="Trebuchet MS"/>
                <a:cs typeface="Trebuchet MS"/>
              </a:rPr>
              <a:t>*Для дополнительной</a:t>
            </a:r>
            <a:r>
              <a:rPr lang="ru-RU" sz="2400" spc="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2400" spc="50" dirty="0">
                <a:solidFill>
                  <a:schemeClr val="bg1"/>
                </a:solidFill>
                <a:latin typeface="Trebuchet MS"/>
                <a:cs typeface="Trebuchet MS"/>
              </a:rPr>
              <a:t>частоты</a:t>
            </a:r>
            <a:r>
              <a:rPr lang="ru-RU" sz="2400" spc="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rebuchet MS"/>
                <a:cs typeface="Trebuchet MS"/>
              </a:rPr>
              <a:t>на</a:t>
            </a:r>
            <a:r>
              <a:rPr lang="ru-RU" sz="2400" spc="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2400" spc="50" dirty="0">
                <a:solidFill>
                  <a:schemeClr val="bg1"/>
                </a:solidFill>
                <a:latin typeface="Trebuchet MS"/>
                <a:cs typeface="Trebuchet MS"/>
              </a:rPr>
              <a:t>широкую</a:t>
            </a:r>
            <a:r>
              <a:rPr lang="ru-RU" sz="2400" spc="3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2400" spc="85" dirty="0">
                <a:solidFill>
                  <a:schemeClr val="bg1"/>
                </a:solidFill>
                <a:latin typeface="Trebuchet MS"/>
                <a:cs typeface="Trebuchet MS"/>
              </a:rPr>
              <a:t>ЦА</a:t>
            </a:r>
            <a:endParaRPr lang="ru-RU"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800"/>
              </a:lnSpc>
              <a:spcBef>
                <a:spcPts val="105"/>
              </a:spcBef>
            </a:pPr>
            <a:endParaRPr sz="3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41964" y="4410398"/>
            <a:ext cx="4316484" cy="1312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600" spc="145" dirty="0">
                <a:solidFill>
                  <a:schemeClr val="tx1"/>
                </a:solidFill>
                <a:latin typeface="Trebuchet MS"/>
                <a:cs typeface="Trebuchet MS"/>
              </a:rPr>
              <a:t>Учебные заведения</a:t>
            </a:r>
          </a:p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400" spc="75" dirty="0">
                <a:solidFill>
                  <a:schemeClr val="bg1"/>
                </a:solidFill>
                <a:latin typeface="Trebuchet MS"/>
                <a:cs typeface="Trebuchet MS"/>
              </a:rPr>
              <a:t>*</a:t>
            </a:r>
            <a:r>
              <a:rPr lang="ru-RU" sz="2400" dirty="0">
                <a:solidFill>
                  <a:schemeClr val="bg1"/>
                </a:solidFill>
                <a:latin typeface="Trebuchet MS"/>
                <a:cs typeface="Trebuchet MS"/>
              </a:rPr>
              <a:t>Для</a:t>
            </a:r>
            <a:r>
              <a:rPr lang="ru-RU" sz="2400" spc="-2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2400" spc="110" dirty="0">
                <a:solidFill>
                  <a:schemeClr val="bg1"/>
                </a:solidFill>
                <a:latin typeface="Trebuchet MS"/>
                <a:cs typeface="Trebuchet MS"/>
              </a:rPr>
              <a:t>ЦА</a:t>
            </a:r>
            <a:r>
              <a:rPr lang="ru-RU" sz="24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ru-RU" sz="2400" spc="50" dirty="0">
                <a:solidFill>
                  <a:schemeClr val="bg1"/>
                </a:solidFill>
                <a:latin typeface="Trebuchet MS"/>
                <a:cs typeface="Trebuchet MS"/>
              </a:rPr>
              <a:t>«молодежь»</a:t>
            </a:r>
            <a:endParaRPr lang="ru-RU"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800"/>
              </a:lnSpc>
              <a:spcBef>
                <a:spcPts val="105"/>
              </a:spcBef>
            </a:pPr>
            <a:endParaRPr sz="3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41964" y="1565802"/>
            <a:ext cx="4327746" cy="19082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ru-RU" sz="2600" spc="120" dirty="0">
                <a:solidFill>
                  <a:schemeClr val="tx1"/>
                </a:solidFill>
                <a:latin typeface="Trebuchet MS"/>
                <a:cs typeface="Trebuchet MS"/>
              </a:rPr>
              <a:t>Фитнес-клубы</a:t>
            </a:r>
            <a:endParaRPr lang="en-US" sz="2600" spc="12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2400" spc="120" dirty="0">
                <a:solidFill>
                  <a:schemeClr val="bg1"/>
                </a:solidFill>
                <a:latin typeface="Trebuchet MS"/>
                <a:cs typeface="Trebuchet MS"/>
              </a:rPr>
              <a:t>*</a:t>
            </a:r>
            <a:r>
              <a:rPr lang="ru-RU" sz="2400" dirty="0">
                <a:solidFill>
                  <a:schemeClr val="bg1"/>
                </a:solidFill>
              </a:rPr>
              <a:t>Аудитория: сфокусированная на здоровье, таргетирование по доходу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47075" y="4342356"/>
            <a:ext cx="4313298" cy="11537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600" spc="100" dirty="0">
                <a:solidFill>
                  <a:schemeClr val="tx1"/>
                </a:solidFill>
                <a:latin typeface="Trebuchet MS"/>
                <a:cs typeface="Trebuchet MS"/>
              </a:rPr>
              <a:t>МФЦ</a:t>
            </a:r>
          </a:p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400" spc="100" dirty="0">
                <a:solidFill>
                  <a:schemeClr val="bg1"/>
                </a:solidFill>
                <a:latin typeface="Trebuchet MS"/>
                <a:cs typeface="Trebuchet MS"/>
              </a:rPr>
              <a:t>*</a:t>
            </a:r>
            <a:r>
              <a:rPr lang="ru-RU" sz="2400" dirty="0">
                <a:solidFill>
                  <a:schemeClr val="bg1"/>
                </a:solidFill>
              </a:rPr>
              <a:t>Аудитория: вынужденная, с временем ожидания.</a:t>
            </a:r>
            <a:endParaRPr sz="24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8CEB17F6-431C-D2B0-9D49-29755D1C897C}"/>
              </a:ext>
            </a:extLst>
          </p:cNvPr>
          <p:cNvSpPr/>
          <p:nvPr/>
        </p:nvSpPr>
        <p:spPr>
          <a:xfrm>
            <a:off x="15227837" y="1439872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817F4718-F74F-1F43-56E2-B8C38BCDBD59}"/>
              </a:ext>
            </a:extLst>
          </p:cNvPr>
          <p:cNvSpPr txBox="1"/>
          <p:nvPr/>
        </p:nvSpPr>
        <p:spPr>
          <a:xfrm>
            <a:off x="15488575" y="1528471"/>
            <a:ext cx="3770943" cy="211275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2600" spc="75" dirty="0">
                <a:solidFill>
                  <a:schemeClr val="tx1"/>
                </a:solidFill>
                <a:latin typeface="Trebuchet MS"/>
                <a:cs typeface="Trebuchet MS"/>
              </a:rPr>
              <a:t>Бизнес-центры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2400" spc="75" dirty="0">
                <a:solidFill>
                  <a:schemeClr val="bg1"/>
                </a:solidFill>
                <a:latin typeface="Trebuchet MS"/>
                <a:cs typeface="Trebuchet MS"/>
              </a:rPr>
              <a:t>*</a:t>
            </a:r>
            <a:r>
              <a:rPr lang="ru-RU" sz="2400" dirty="0">
                <a:solidFill>
                  <a:schemeClr val="bg1"/>
                </a:solidFill>
              </a:rPr>
              <a:t>Аудитория: деловая, платежеспособная, B2B и B2C.</a:t>
            </a:r>
            <a:r>
              <a:rPr lang="ru-RU" sz="2400" spc="7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365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2BD8E66C-9DD5-BDAF-777A-842EEDDDF58F}"/>
              </a:ext>
            </a:extLst>
          </p:cNvPr>
          <p:cNvSpPr/>
          <p:nvPr/>
        </p:nvSpPr>
        <p:spPr>
          <a:xfrm>
            <a:off x="15188984" y="4175832"/>
            <a:ext cx="4597639" cy="2156592"/>
          </a:xfrm>
          <a:custGeom>
            <a:avLst/>
            <a:gdLst/>
            <a:ahLst/>
            <a:cxnLst/>
            <a:rect l="l" t="t" r="r" b="b"/>
            <a:pathLst>
              <a:path w="5735320" h="2437129">
                <a:moveTo>
                  <a:pt x="5499916" y="0"/>
                </a:moveTo>
                <a:lnTo>
                  <a:pt x="235383" y="0"/>
                </a:lnTo>
                <a:lnTo>
                  <a:pt x="187945" y="4782"/>
                </a:lnTo>
                <a:lnTo>
                  <a:pt x="143761" y="18497"/>
                </a:lnTo>
                <a:lnTo>
                  <a:pt x="103778" y="40199"/>
                </a:lnTo>
                <a:lnTo>
                  <a:pt x="68942" y="68942"/>
                </a:lnTo>
                <a:lnTo>
                  <a:pt x="40199" y="103778"/>
                </a:lnTo>
                <a:lnTo>
                  <a:pt x="18497" y="143761"/>
                </a:lnTo>
                <a:lnTo>
                  <a:pt x="4782" y="187945"/>
                </a:lnTo>
                <a:lnTo>
                  <a:pt x="0" y="235383"/>
                </a:lnTo>
                <a:lnTo>
                  <a:pt x="0" y="2201565"/>
                </a:lnTo>
                <a:lnTo>
                  <a:pt x="4782" y="2249003"/>
                </a:lnTo>
                <a:lnTo>
                  <a:pt x="18497" y="2293186"/>
                </a:lnTo>
                <a:lnTo>
                  <a:pt x="40199" y="2333170"/>
                </a:lnTo>
                <a:lnTo>
                  <a:pt x="68942" y="2368006"/>
                </a:lnTo>
                <a:lnTo>
                  <a:pt x="103778" y="2396748"/>
                </a:lnTo>
                <a:lnTo>
                  <a:pt x="143761" y="2418450"/>
                </a:lnTo>
                <a:lnTo>
                  <a:pt x="187945" y="2432166"/>
                </a:lnTo>
                <a:lnTo>
                  <a:pt x="235383" y="2436948"/>
                </a:lnTo>
                <a:lnTo>
                  <a:pt x="5499916" y="2436948"/>
                </a:lnTo>
                <a:lnTo>
                  <a:pt x="5547353" y="2432166"/>
                </a:lnTo>
                <a:lnTo>
                  <a:pt x="5591537" y="2418450"/>
                </a:lnTo>
                <a:lnTo>
                  <a:pt x="5631520" y="2396748"/>
                </a:lnTo>
                <a:lnTo>
                  <a:pt x="5666356" y="2368006"/>
                </a:lnTo>
                <a:lnTo>
                  <a:pt x="5695098" y="2333170"/>
                </a:lnTo>
                <a:lnTo>
                  <a:pt x="5716801" y="2293186"/>
                </a:lnTo>
                <a:lnTo>
                  <a:pt x="5730516" y="2249003"/>
                </a:lnTo>
                <a:lnTo>
                  <a:pt x="5735298" y="2201565"/>
                </a:lnTo>
                <a:lnTo>
                  <a:pt x="5735298" y="235383"/>
                </a:lnTo>
                <a:lnTo>
                  <a:pt x="5730516" y="187945"/>
                </a:lnTo>
                <a:lnTo>
                  <a:pt x="5716801" y="143761"/>
                </a:lnTo>
                <a:lnTo>
                  <a:pt x="5695098" y="103778"/>
                </a:lnTo>
                <a:lnTo>
                  <a:pt x="5666356" y="68942"/>
                </a:lnTo>
                <a:lnTo>
                  <a:pt x="5631520" y="40199"/>
                </a:lnTo>
                <a:lnTo>
                  <a:pt x="5591537" y="18497"/>
                </a:lnTo>
                <a:lnTo>
                  <a:pt x="5547353" y="4782"/>
                </a:lnTo>
                <a:lnTo>
                  <a:pt x="5499916" y="0"/>
                </a:lnTo>
                <a:close/>
              </a:path>
            </a:pathLst>
          </a:custGeom>
          <a:solidFill>
            <a:srgbClr val="0077FF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534D0CFD-6C48-B6A4-ACF0-164D62289F99}"/>
              </a:ext>
            </a:extLst>
          </p:cNvPr>
          <p:cNvSpPr txBox="1"/>
          <p:nvPr/>
        </p:nvSpPr>
        <p:spPr>
          <a:xfrm>
            <a:off x="15255846" y="4340240"/>
            <a:ext cx="4416538" cy="24319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600" spc="145" dirty="0">
                <a:solidFill>
                  <a:schemeClr val="tx1"/>
                </a:solidFill>
                <a:latin typeface="Trebuchet MS"/>
                <a:cs typeface="Trebuchet MS"/>
              </a:rPr>
              <a:t>ПВЗ</a:t>
            </a:r>
          </a:p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lang="ru-RU" sz="2400" spc="145" dirty="0">
                <a:solidFill>
                  <a:schemeClr val="bg1"/>
                </a:solidFill>
                <a:latin typeface="Trebuchet MS"/>
                <a:cs typeface="Trebuchet MS"/>
              </a:rPr>
              <a:t>*</a:t>
            </a:r>
            <a:r>
              <a:rPr lang="ru-RU" sz="2400" dirty="0">
                <a:solidFill>
                  <a:schemeClr val="bg1"/>
                </a:solidFill>
              </a:rPr>
              <a:t>Аудитория: активные онлайн-покупатели, уже совершившие целевое действие, в моменте получения товара.</a:t>
            </a:r>
            <a:r>
              <a:rPr lang="ru-RU" sz="2400" spc="14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endParaRPr lang="ru-RU" sz="2400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800"/>
              </a:lnSpc>
              <a:spcBef>
                <a:spcPts val="105"/>
              </a:spcBef>
            </a:pPr>
            <a:endParaRPr sz="34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6000">
              <a:srgbClr val="0077FF"/>
            </a:gs>
            <a:gs pos="42000">
              <a:srgbClr val="0077FF"/>
            </a:gs>
            <a:gs pos="61000">
              <a:srgbClr val="0077FF"/>
            </a:gs>
            <a:gs pos="8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7735" y="479425"/>
            <a:ext cx="9674860" cy="7073259"/>
          </a:xfrm>
          <a:custGeom>
            <a:avLst/>
            <a:gdLst/>
            <a:ahLst/>
            <a:cxnLst/>
            <a:rect l="l" t="t" r="r" b="b"/>
            <a:pathLst>
              <a:path w="9674860" h="3928745">
                <a:moveTo>
                  <a:pt x="9472557" y="0"/>
                </a:moveTo>
                <a:lnTo>
                  <a:pt x="202101" y="0"/>
                </a:lnTo>
                <a:lnTo>
                  <a:pt x="155763" y="5337"/>
                </a:lnTo>
                <a:lnTo>
                  <a:pt x="113224" y="20542"/>
                </a:lnTo>
                <a:lnTo>
                  <a:pt x="75699" y="44401"/>
                </a:lnTo>
                <a:lnTo>
                  <a:pt x="44400" y="75700"/>
                </a:lnTo>
                <a:lnTo>
                  <a:pt x="20542" y="113227"/>
                </a:lnTo>
                <a:lnTo>
                  <a:pt x="5337" y="155767"/>
                </a:lnTo>
                <a:lnTo>
                  <a:pt x="0" y="202109"/>
                </a:lnTo>
                <a:lnTo>
                  <a:pt x="0" y="3726118"/>
                </a:lnTo>
                <a:lnTo>
                  <a:pt x="5337" y="3772460"/>
                </a:lnTo>
                <a:lnTo>
                  <a:pt x="20542" y="3815000"/>
                </a:lnTo>
                <a:lnTo>
                  <a:pt x="44400" y="3852526"/>
                </a:lnTo>
                <a:lnTo>
                  <a:pt x="75699" y="3883824"/>
                </a:lnTo>
                <a:lnTo>
                  <a:pt x="113224" y="3907682"/>
                </a:lnTo>
                <a:lnTo>
                  <a:pt x="155763" y="3922887"/>
                </a:lnTo>
                <a:lnTo>
                  <a:pt x="202101" y="3928224"/>
                </a:lnTo>
                <a:lnTo>
                  <a:pt x="9472557" y="3928224"/>
                </a:lnTo>
                <a:lnTo>
                  <a:pt x="9518896" y="3922887"/>
                </a:lnTo>
                <a:lnTo>
                  <a:pt x="9561434" y="3907682"/>
                </a:lnTo>
                <a:lnTo>
                  <a:pt x="9598960" y="3883824"/>
                </a:lnTo>
                <a:lnTo>
                  <a:pt x="9630258" y="3852526"/>
                </a:lnTo>
                <a:lnTo>
                  <a:pt x="9654116" y="3815000"/>
                </a:lnTo>
                <a:lnTo>
                  <a:pt x="9669321" y="3772460"/>
                </a:lnTo>
                <a:lnTo>
                  <a:pt x="9674659" y="3726118"/>
                </a:lnTo>
                <a:lnTo>
                  <a:pt x="9674659" y="202109"/>
                </a:lnTo>
                <a:lnTo>
                  <a:pt x="9669321" y="155767"/>
                </a:lnTo>
                <a:lnTo>
                  <a:pt x="9654116" y="113227"/>
                </a:lnTo>
                <a:lnTo>
                  <a:pt x="9630258" y="75700"/>
                </a:lnTo>
                <a:lnTo>
                  <a:pt x="9598960" y="44401"/>
                </a:lnTo>
                <a:lnTo>
                  <a:pt x="9561434" y="20542"/>
                </a:lnTo>
                <a:lnTo>
                  <a:pt x="9518896" y="5337"/>
                </a:lnTo>
                <a:lnTo>
                  <a:pt x="94725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91155" y="819633"/>
            <a:ext cx="9242392" cy="61561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ru-RU" sz="2950" dirty="0">
                <a:latin typeface="Trebuchet MS"/>
                <a:cs typeface="Trebuchet MS"/>
              </a:rPr>
              <a:t>Доступные форматы для выстраивания диалога с потребителем</a:t>
            </a:r>
            <a:r>
              <a:rPr lang="en-US" sz="2950" dirty="0">
                <a:latin typeface="Trebuchet MS"/>
                <a:cs typeface="Trebuchet MS"/>
              </a:rPr>
              <a:t> indoor</a:t>
            </a:r>
            <a:r>
              <a:rPr lang="ru-RU" sz="2950" dirty="0">
                <a:latin typeface="Trebuchet MS"/>
                <a:cs typeface="Trebuchet MS"/>
              </a:rPr>
              <a:t>-рекламы: </a:t>
            </a:r>
            <a:br>
              <a:rPr lang="ru-RU" sz="2950" dirty="0">
                <a:latin typeface="Trebuchet MS"/>
                <a:cs typeface="Trebuchet MS"/>
              </a:rPr>
            </a:br>
            <a:br>
              <a:rPr lang="ru-RU" sz="2000" dirty="0">
                <a:latin typeface="Trebuchet MS"/>
                <a:cs typeface="Trebuchet MS"/>
              </a:rPr>
            </a:br>
            <a:r>
              <a:rPr lang="ru-RU" sz="2000" dirty="0"/>
              <a:t>Digital-экраны (DOOH)</a:t>
            </a:r>
            <a:br>
              <a:rPr lang="ru-RU" sz="2000" dirty="0"/>
            </a:br>
            <a:r>
              <a:rPr lang="ru-RU" sz="2000" b="0" dirty="0"/>
              <a:t>Видеостены, экраны в лифтах, на эскалаторах, 3</a:t>
            </a:r>
            <a:r>
              <a:rPr lang="en-US" sz="2000" b="0" dirty="0"/>
              <a:t>D-</a:t>
            </a:r>
            <a:r>
              <a:rPr lang="ru-RU" sz="2000" b="0" dirty="0"/>
              <a:t>кубы, пилоны. </a:t>
            </a:r>
            <a:r>
              <a:rPr lang="ru-RU" sz="2000" b="0" i="1" dirty="0"/>
              <a:t>Динамичный и современный формат.</a:t>
            </a:r>
            <a:br>
              <a:rPr lang="ru-RU" sz="2000" b="0" i="1" dirty="0"/>
            </a:br>
            <a:br>
              <a:rPr lang="ru-RU" sz="2000" b="0" dirty="0"/>
            </a:br>
            <a:r>
              <a:rPr lang="ru-RU" sz="2000" dirty="0"/>
              <a:t>Статичные постеры и билборды</a:t>
            </a:r>
            <a:br>
              <a:rPr lang="ru-RU" sz="2000" dirty="0"/>
            </a:br>
            <a:r>
              <a:rPr lang="ru-RU" sz="2000" b="0" dirty="0"/>
              <a:t>На стенах, колоннах, дверях. </a:t>
            </a:r>
            <a:r>
              <a:rPr lang="ru-RU" sz="2000" b="0" i="1" dirty="0"/>
              <a:t>Фундамент узнаваемости.</a:t>
            </a:r>
            <a:br>
              <a:rPr lang="ru-RU" sz="2000" b="0" i="1" dirty="0"/>
            </a:br>
            <a:br>
              <a:rPr lang="ru-RU" sz="2000" b="0" dirty="0"/>
            </a:br>
            <a:r>
              <a:rPr lang="ru-RU" sz="2000" dirty="0"/>
              <a:t>Навигация и брендирование</a:t>
            </a:r>
            <a:br>
              <a:rPr lang="ru-RU" sz="2000" dirty="0"/>
            </a:br>
            <a:r>
              <a:rPr lang="ru-RU" sz="2000" b="0" dirty="0"/>
              <a:t>Указатели, стикеры на полу, оформление стоек. </a:t>
            </a:r>
            <a:r>
              <a:rPr lang="ru-RU" sz="2000" b="0" i="1" dirty="0"/>
              <a:t>Полезный и ненавязчивый контакт.</a:t>
            </a:r>
            <a:br>
              <a:rPr lang="ru-RU" sz="2000" b="0" i="1" dirty="0"/>
            </a:br>
            <a:br>
              <a:rPr lang="ru-RU" sz="2000" b="0" dirty="0"/>
            </a:br>
            <a:r>
              <a:rPr lang="ru-RU" sz="2000" dirty="0"/>
              <a:t>Интерактивные и сенсорные киоски</a:t>
            </a:r>
            <a:br>
              <a:rPr lang="ru-RU" sz="2000" dirty="0"/>
            </a:br>
            <a:r>
              <a:rPr lang="ru-RU" sz="2000" dirty="0"/>
              <a:t>Д</a:t>
            </a:r>
            <a:r>
              <a:rPr lang="ru-RU" sz="2000" b="0" dirty="0"/>
              <a:t>ля вовлечения и сбора данных.</a:t>
            </a:r>
            <a:br>
              <a:rPr lang="ru-RU" sz="2000" b="0" dirty="0"/>
            </a:br>
            <a:br>
              <a:rPr lang="ru-RU" sz="2000" b="0" dirty="0"/>
            </a:br>
            <a:r>
              <a:rPr lang="ru-RU" sz="2000" dirty="0">
                <a:solidFill>
                  <a:srgbClr val="0077FF"/>
                </a:solidFill>
              </a:rPr>
              <a:t>Реклама в зонах ожидания:</a:t>
            </a:r>
            <a:br>
              <a:rPr lang="ru-RU" sz="2000" dirty="0">
                <a:solidFill>
                  <a:srgbClr val="0077FF"/>
                </a:solidFill>
              </a:rPr>
            </a:br>
            <a:r>
              <a:rPr lang="ru-RU" sz="2000" b="0" dirty="0">
                <a:solidFill>
                  <a:srgbClr val="0077FF"/>
                </a:solidFill>
              </a:rPr>
              <a:t>На мониторах в МФЦ</a:t>
            </a:r>
            <a:endParaRPr sz="2000" i="1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grpSp>
        <p:nvGrpSpPr>
          <p:cNvPr id="12" name="object 52">
            <a:extLst>
              <a:ext uri="{FF2B5EF4-FFF2-40B4-BE49-F238E27FC236}">
                <a16:creationId xmlns:a16="http://schemas.microsoft.com/office/drawing/2014/main" id="{9C260CD3-F4BE-411A-6FB0-3A87BE880C50}"/>
              </a:ext>
            </a:extLst>
          </p:cNvPr>
          <p:cNvGrpSpPr/>
          <p:nvPr/>
        </p:nvGrpSpPr>
        <p:grpSpPr>
          <a:xfrm>
            <a:off x="7472961" y="778866"/>
            <a:ext cx="2381087" cy="3579380"/>
            <a:chOff x="6349267" y="3639887"/>
            <a:chExt cx="2381087" cy="3579380"/>
          </a:xfrm>
        </p:grpSpPr>
        <p:pic>
          <p:nvPicPr>
            <p:cNvPr id="13" name="object 53">
              <a:extLst>
                <a:ext uri="{FF2B5EF4-FFF2-40B4-BE49-F238E27FC236}">
                  <a16:creationId xmlns:a16="http://schemas.microsoft.com/office/drawing/2014/main" id="{2593ABCC-1D7C-5DDE-5660-01E5D97AAD4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962" y="6001591"/>
              <a:ext cx="1612392" cy="1217676"/>
            </a:xfrm>
            <a:prstGeom prst="rect">
              <a:avLst/>
            </a:prstGeom>
          </p:spPr>
        </p:pic>
        <p:pic>
          <p:nvPicPr>
            <p:cNvPr id="14" name="object 54">
              <a:extLst>
                <a:ext uri="{FF2B5EF4-FFF2-40B4-BE49-F238E27FC236}">
                  <a16:creationId xmlns:a16="http://schemas.microsoft.com/office/drawing/2014/main" id="{048BBC4E-E041-AABE-D294-D97BB25D344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9267" y="3639887"/>
              <a:ext cx="1612392" cy="2174748"/>
            </a:xfrm>
            <a:prstGeom prst="rect">
              <a:avLst/>
            </a:prstGeom>
          </p:spPr>
        </p:pic>
      </p:grpSp>
      <p:pic>
        <p:nvPicPr>
          <p:cNvPr id="15" name="object 19">
            <a:extLst>
              <a:ext uri="{FF2B5EF4-FFF2-40B4-BE49-F238E27FC236}">
                <a16:creationId xmlns:a16="http://schemas.microsoft.com/office/drawing/2014/main" id="{C3B43C9E-0F89-C005-250D-3B8AF74B9A9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3141" y="5030330"/>
            <a:ext cx="2057400" cy="2027154"/>
          </a:xfrm>
          <a:prstGeom prst="rect">
            <a:avLst/>
          </a:prstGeom>
        </p:spPr>
      </p:pic>
      <p:pic>
        <p:nvPicPr>
          <p:cNvPr id="16" name="object 28">
            <a:extLst>
              <a:ext uri="{FF2B5EF4-FFF2-40B4-BE49-F238E27FC236}">
                <a16:creationId xmlns:a16="http://schemas.microsoft.com/office/drawing/2014/main" id="{5C2FE329-E015-0DBE-11B0-39F4D7CADFB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8732" y="2238797"/>
            <a:ext cx="1935863" cy="2017569"/>
          </a:xfrm>
          <a:prstGeom prst="rect">
            <a:avLst/>
          </a:prstGeom>
        </p:spPr>
      </p:pic>
      <p:pic>
        <p:nvPicPr>
          <p:cNvPr id="17" name="object 11">
            <a:extLst>
              <a:ext uri="{FF2B5EF4-FFF2-40B4-BE49-F238E27FC236}">
                <a16:creationId xmlns:a16="http://schemas.microsoft.com/office/drawing/2014/main" id="{32E1E2B5-D476-1A0C-E085-4F3FFDC3E99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6590" y="3050281"/>
            <a:ext cx="1138174" cy="1599989"/>
          </a:xfrm>
          <a:prstGeom prst="rect">
            <a:avLst/>
          </a:prstGeom>
        </p:spPr>
      </p:pic>
      <p:pic>
        <p:nvPicPr>
          <p:cNvPr id="19" name="object 16">
            <a:extLst>
              <a:ext uri="{FF2B5EF4-FFF2-40B4-BE49-F238E27FC236}">
                <a16:creationId xmlns:a16="http://schemas.microsoft.com/office/drawing/2014/main" id="{A02B6791-A0FB-F2BA-A7CC-3711EECDA30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51481" y="657999"/>
            <a:ext cx="2150364" cy="15087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5EE2DB-C325-C335-F4AF-C35CD6342C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3332" r="11000" b="-1111"/>
          <a:stretch>
            <a:fillRect/>
          </a:stretch>
        </p:blipFill>
        <p:spPr>
          <a:xfrm>
            <a:off x="676156" y="570892"/>
            <a:ext cx="3789767" cy="229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07B8B31-7011-7E07-D6A9-A7F9B3CD2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6789" r="21502" b="6102"/>
          <a:stretch>
            <a:fillRect/>
          </a:stretch>
        </p:blipFill>
        <p:spPr>
          <a:xfrm>
            <a:off x="6483420" y="4613230"/>
            <a:ext cx="2178146" cy="20628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3BBCAB9-A5AF-A3C6-1033-17BA2F7F21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3" t="13457" r="25584" b="5689"/>
          <a:stretch>
            <a:fillRect/>
          </a:stretch>
        </p:blipFill>
        <p:spPr>
          <a:xfrm>
            <a:off x="2203324" y="3050281"/>
            <a:ext cx="1721259" cy="174885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CFDB6CA-AB8A-E59E-1606-C01358191C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5" t="21325" b="25713"/>
          <a:stretch>
            <a:fillRect/>
          </a:stretch>
        </p:blipFill>
        <p:spPr>
          <a:xfrm>
            <a:off x="3368793" y="4513610"/>
            <a:ext cx="2716375" cy="23706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6000">
              <a:srgbClr val="0077FF"/>
            </a:gs>
            <a:gs pos="42000">
              <a:srgbClr val="0077FF"/>
            </a:gs>
            <a:gs pos="58000">
              <a:srgbClr val="0077FF"/>
            </a:gs>
            <a:gs pos="96000">
              <a:schemeClr val="bg1"/>
            </a:gs>
            <a:gs pos="8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600" y="2605108"/>
            <a:ext cx="5908390" cy="3062797"/>
          </a:xfrm>
          <a:custGeom>
            <a:avLst/>
            <a:gdLst/>
            <a:ahLst/>
            <a:cxnLst/>
            <a:rect l="l" t="t" r="r" b="b"/>
            <a:pathLst>
              <a:path w="5688330" h="5081270">
                <a:moveTo>
                  <a:pt x="5510376" y="0"/>
                </a:moveTo>
                <a:lnTo>
                  <a:pt x="177831" y="0"/>
                </a:lnTo>
                <a:lnTo>
                  <a:pt x="130556" y="6352"/>
                </a:lnTo>
                <a:lnTo>
                  <a:pt x="88076" y="24279"/>
                </a:lnTo>
                <a:lnTo>
                  <a:pt x="52085" y="52085"/>
                </a:lnTo>
                <a:lnTo>
                  <a:pt x="24279" y="88076"/>
                </a:lnTo>
                <a:lnTo>
                  <a:pt x="6352" y="130556"/>
                </a:lnTo>
                <a:lnTo>
                  <a:pt x="0" y="177831"/>
                </a:lnTo>
                <a:lnTo>
                  <a:pt x="0" y="4903110"/>
                </a:lnTo>
                <a:lnTo>
                  <a:pt x="6352" y="4950385"/>
                </a:lnTo>
                <a:lnTo>
                  <a:pt x="24279" y="4992865"/>
                </a:lnTo>
                <a:lnTo>
                  <a:pt x="52085" y="5028856"/>
                </a:lnTo>
                <a:lnTo>
                  <a:pt x="88076" y="5056662"/>
                </a:lnTo>
                <a:lnTo>
                  <a:pt x="130556" y="5074589"/>
                </a:lnTo>
                <a:lnTo>
                  <a:pt x="177831" y="5080941"/>
                </a:lnTo>
                <a:lnTo>
                  <a:pt x="5510376" y="5080941"/>
                </a:lnTo>
                <a:lnTo>
                  <a:pt x="5557650" y="5074589"/>
                </a:lnTo>
                <a:lnTo>
                  <a:pt x="5600131" y="5056662"/>
                </a:lnTo>
                <a:lnTo>
                  <a:pt x="5636121" y="5028856"/>
                </a:lnTo>
                <a:lnTo>
                  <a:pt x="5663928" y="4992865"/>
                </a:lnTo>
                <a:lnTo>
                  <a:pt x="5681855" y="4950385"/>
                </a:lnTo>
                <a:lnTo>
                  <a:pt x="5688207" y="4903110"/>
                </a:lnTo>
                <a:lnTo>
                  <a:pt x="5688207" y="177831"/>
                </a:lnTo>
                <a:lnTo>
                  <a:pt x="5681855" y="130556"/>
                </a:lnTo>
                <a:lnTo>
                  <a:pt x="5663928" y="88076"/>
                </a:lnTo>
                <a:lnTo>
                  <a:pt x="5636121" y="52085"/>
                </a:lnTo>
                <a:lnTo>
                  <a:pt x="5600131" y="24279"/>
                </a:lnTo>
                <a:lnTo>
                  <a:pt x="5557650" y="6352"/>
                </a:lnTo>
                <a:lnTo>
                  <a:pt x="551037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56453" y="2710411"/>
            <a:ext cx="5115160" cy="256961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424180">
              <a:lnSpc>
                <a:spcPts val="3690"/>
              </a:lnSpc>
              <a:spcBef>
                <a:spcPts val="585"/>
              </a:spcBef>
            </a:pPr>
            <a:r>
              <a:rPr lang="ru-RU" sz="2600" spc="110" dirty="0">
                <a:solidFill>
                  <a:schemeClr val="tx1"/>
                </a:solidFill>
                <a:latin typeface="Trebuchet MS"/>
                <a:cs typeface="Trebuchet MS"/>
              </a:rPr>
              <a:t>Время контакта — 10–30 секунд</a:t>
            </a:r>
          </a:p>
          <a:p>
            <a:pPr marL="12700" marR="424180">
              <a:lnSpc>
                <a:spcPts val="3690"/>
              </a:lnSpc>
              <a:spcBef>
                <a:spcPts val="585"/>
              </a:spcBef>
            </a:pPr>
            <a:endParaRPr lang="ru-RU" sz="2400" spc="110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 marR="424180">
              <a:lnSpc>
                <a:spcPts val="3690"/>
              </a:lnSpc>
              <a:spcBef>
                <a:spcPts val="585"/>
              </a:spcBef>
            </a:pPr>
            <a:r>
              <a:rPr lang="ru-RU" sz="2400" spc="-10" dirty="0">
                <a:solidFill>
                  <a:srgbClr val="0077FF"/>
                </a:solidFill>
                <a:latin typeface="Trebuchet MS"/>
                <a:cs typeface="Trebuchet MS"/>
              </a:rPr>
              <a:t>Сложные ТВ-кадры не успевают считаться</a:t>
            </a:r>
            <a:endParaRPr sz="240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4813" y="2605107"/>
            <a:ext cx="5908390" cy="3062797"/>
          </a:xfrm>
          <a:custGeom>
            <a:avLst/>
            <a:gdLst/>
            <a:ahLst/>
            <a:cxnLst/>
            <a:rect l="l" t="t" r="r" b="b"/>
            <a:pathLst>
              <a:path w="5709284" h="5081270">
                <a:moveTo>
                  <a:pt x="0" y="177833"/>
                </a:moveTo>
                <a:lnTo>
                  <a:pt x="6352" y="130558"/>
                </a:lnTo>
                <a:lnTo>
                  <a:pt x="24279" y="88077"/>
                </a:lnTo>
                <a:lnTo>
                  <a:pt x="52086" y="52086"/>
                </a:lnTo>
                <a:lnTo>
                  <a:pt x="88077" y="24279"/>
                </a:lnTo>
                <a:lnTo>
                  <a:pt x="130558" y="6352"/>
                </a:lnTo>
                <a:lnTo>
                  <a:pt x="177833" y="0"/>
                </a:lnTo>
                <a:lnTo>
                  <a:pt x="5531020" y="0"/>
                </a:lnTo>
                <a:lnTo>
                  <a:pt x="5578295" y="6352"/>
                </a:lnTo>
                <a:lnTo>
                  <a:pt x="5620776" y="24279"/>
                </a:lnTo>
                <a:lnTo>
                  <a:pt x="5656767" y="52086"/>
                </a:lnTo>
                <a:lnTo>
                  <a:pt x="5684574" y="88077"/>
                </a:lnTo>
                <a:lnTo>
                  <a:pt x="5702501" y="130558"/>
                </a:lnTo>
                <a:lnTo>
                  <a:pt x="5708854" y="177833"/>
                </a:lnTo>
                <a:lnTo>
                  <a:pt x="5708854" y="4903108"/>
                </a:lnTo>
                <a:lnTo>
                  <a:pt x="5702501" y="4950384"/>
                </a:lnTo>
                <a:lnTo>
                  <a:pt x="5684574" y="4992864"/>
                </a:lnTo>
                <a:lnTo>
                  <a:pt x="5656767" y="5028856"/>
                </a:lnTo>
                <a:lnTo>
                  <a:pt x="5620776" y="5056662"/>
                </a:lnTo>
                <a:lnTo>
                  <a:pt x="5578295" y="5074589"/>
                </a:lnTo>
                <a:lnTo>
                  <a:pt x="5531020" y="5080942"/>
                </a:lnTo>
                <a:lnTo>
                  <a:pt x="177833" y="5080942"/>
                </a:lnTo>
                <a:lnTo>
                  <a:pt x="130558" y="5074589"/>
                </a:lnTo>
                <a:lnTo>
                  <a:pt x="88077" y="5056662"/>
                </a:lnTo>
                <a:lnTo>
                  <a:pt x="52086" y="5028856"/>
                </a:lnTo>
                <a:lnTo>
                  <a:pt x="24279" y="4992864"/>
                </a:lnTo>
                <a:lnTo>
                  <a:pt x="6352" y="4950384"/>
                </a:lnTo>
                <a:lnTo>
                  <a:pt x="0" y="4903108"/>
                </a:lnTo>
                <a:lnTo>
                  <a:pt x="0" y="177833"/>
                </a:lnTo>
                <a:close/>
              </a:path>
            </a:pathLst>
          </a:custGeom>
          <a:solidFill>
            <a:schemeClr val="bg1"/>
          </a:solidFill>
          <a:ln w="15602">
            <a:solidFill>
              <a:srgbClr val="ADB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85050" y="2710411"/>
            <a:ext cx="4501515" cy="250273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ts val="3885"/>
              </a:lnSpc>
              <a:spcBef>
                <a:spcPts val="140"/>
              </a:spcBef>
            </a:pPr>
            <a:r>
              <a:rPr lang="ru-RU" sz="2600" spc="114" dirty="0">
                <a:solidFill>
                  <a:schemeClr val="tx1"/>
                </a:solidFill>
                <a:latin typeface="Trebuchet MS"/>
                <a:cs typeface="Trebuchet MS"/>
              </a:rPr>
              <a:t>Нет звука</a:t>
            </a:r>
          </a:p>
          <a:p>
            <a:pPr marL="12700">
              <a:lnSpc>
                <a:spcPts val="3885"/>
              </a:lnSpc>
              <a:spcBef>
                <a:spcPts val="140"/>
              </a:spcBef>
            </a:pPr>
            <a:endParaRPr lang="ru-RU" sz="2400" spc="114" dirty="0">
              <a:solidFill>
                <a:schemeClr val="tx1"/>
              </a:solidFill>
              <a:latin typeface="Trebuchet MS"/>
              <a:cs typeface="Trebuchet MS"/>
            </a:endParaRPr>
          </a:p>
          <a:p>
            <a:pPr marL="12700">
              <a:lnSpc>
                <a:spcPts val="3885"/>
              </a:lnSpc>
              <a:spcBef>
                <a:spcPts val="140"/>
              </a:spcBef>
            </a:pPr>
            <a:endParaRPr lang="ru-RU" sz="2400" dirty="0">
              <a:solidFill>
                <a:srgbClr val="0077FF"/>
              </a:solidFill>
              <a:latin typeface="Trebuchet MS"/>
              <a:cs typeface="Trebuchet MS"/>
            </a:endParaRPr>
          </a:p>
          <a:p>
            <a:pPr marL="12700">
              <a:lnSpc>
                <a:spcPts val="3885"/>
              </a:lnSpc>
              <a:spcBef>
                <a:spcPts val="140"/>
              </a:spcBef>
            </a:pPr>
            <a:r>
              <a:rPr lang="ru-RU" sz="2400" dirty="0">
                <a:solidFill>
                  <a:srgbClr val="0077FF"/>
                </a:solidFill>
                <a:latin typeface="Trebuchet MS"/>
                <a:cs typeface="Trebuchet MS"/>
              </a:rPr>
              <a:t>Все сообщения должны быть читаемы и понятны визуально</a:t>
            </a:r>
            <a:endParaRPr sz="240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203228" y="2571185"/>
            <a:ext cx="5535621" cy="3062797"/>
          </a:xfrm>
          <a:custGeom>
            <a:avLst/>
            <a:gdLst/>
            <a:ahLst/>
            <a:cxnLst/>
            <a:rect l="l" t="t" r="r" b="b"/>
            <a:pathLst>
              <a:path w="5704840" h="5081270">
                <a:moveTo>
                  <a:pt x="0" y="177830"/>
                </a:moveTo>
                <a:lnTo>
                  <a:pt x="6352" y="130556"/>
                </a:lnTo>
                <a:lnTo>
                  <a:pt x="24279" y="88075"/>
                </a:lnTo>
                <a:lnTo>
                  <a:pt x="52085" y="52085"/>
                </a:lnTo>
                <a:lnTo>
                  <a:pt x="88075" y="24279"/>
                </a:lnTo>
                <a:lnTo>
                  <a:pt x="130555" y="6352"/>
                </a:lnTo>
                <a:lnTo>
                  <a:pt x="177830" y="0"/>
                </a:lnTo>
                <a:lnTo>
                  <a:pt x="5526510" y="0"/>
                </a:lnTo>
                <a:lnTo>
                  <a:pt x="5573784" y="6352"/>
                </a:lnTo>
                <a:lnTo>
                  <a:pt x="5616264" y="24279"/>
                </a:lnTo>
                <a:lnTo>
                  <a:pt x="5652255" y="52085"/>
                </a:lnTo>
                <a:lnTo>
                  <a:pt x="5680061" y="88075"/>
                </a:lnTo>
                <a:lnTo>
                  <a:pt x="5697988" y="130556"/>
                </a:lnTo>
                <a:lnTo>
                  <a:pt x="5704340" y="177830"/>
                </a:lnTo>
                <a:lnTo>
                  <a:pt x="5704340" y="4903111"/>
                </a:lnTo>
                <a:lnTo>
                  <a:pt x="5697988" y="4950386"/>
                </a:lnTo>
                <a:lnTo>
                  <a:pt x="5680061" y="4992866"/>
                </a:lnTo>
                <a:lnTo>
                  <a:pt x="5652255" y="5028856"/>
                </a:lnTo>
                <a:lnTo>
                  <a:pt x="5616264" y="5056663"/>
                </a:lnTo>
                <a:lnTo>
                  <a:pt x="5573784" y="5074590"/>
                </a:lnTo>
                <a:lnTo>
                  <a:pt x="5526510" y="5080942"/>
                </a:lnTo>
                <a:lnTo>
                  <a:pt x="177830" y="5080942"/>
                </a:lnTo>
                <a:lnTo>
                  <a:pt x="130555" y="5074590"/>
                </a:lnTo>
                <a:lnTo>
                  <a:pt x="88075" y="5056663"/>
                </a:lnTo>
                <a:lnTo>
                  <a:pt x="52085" y="5028856"/>
                </a:lnTo>
                <a:lnTo>
                  <a:pt x="24279" y="4992866"/>
                </a:lnTo>
                <a:lnTo>
                  <a:pt x="6352" y="4950386"/>
                </a:lnTo>
                <a:lnTo>
                  <a:pt x="0" y="4903111"/>
                </a:lnTo>
                <a:lnTo>
                  <a:pt x="0" y="177830"/>
                </a:lnTo>
                <a:close/>
              </a:path>
            </a:pathLst>
          </a:custGeom>
          <a:solidFill>
            <a:schemeClr val="bg1"/>
          </a:solidFill>
          <a:ln w="15602">
            <a:solidFill>
              <a:srgbClr val="ADB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293440" y="2756994"/>
            <a:ext cx="5051974" cy="247644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9905">
              <a:lnSpc>
                <a:spcPts val="3690"/>
              </a:lnSpc>
              <a:spcBef>
                <a:spcPts val="585"/>
              </a:spcBef>
            </a:pPr>
            <a:r>
              <a:rPr lang="ru-RU" sz="2600" spc="155" dirty="0">
                <a:solidFill>
                  <a:schemeClr val="tx1"/>
                </a:solidFill>
                <a:latin typeface="Trebuchet MS"/>
                <a:cs typeface="Trebuchet MS"/>
              </a:rPr>
              <a:t>По-другому выстроена динамика</a:t>
            </a:r>
          </a:p>
          <a:p>
            <a:pPr marL="12700" marR="509905">
              <a:lnSpc>
                <a:spcPts val="3690"/>
              </a:lnSpc>
              <a:spcBef>
                <a:spcPts val="585"/>
              </a:spcBef>
            </a:pPr>
            <a:r>
              <a:rPr lang="ru-RU" sz="2400" spc="150" dirty="0">
                <a:solidFill>
                  <a:srgbClr val="0077FF"/>
                </a:solidFill>
                <a:latin typeface="Trebuchet MS"/>
                <a:cs typeface="Trebuchet MS"/>
              </a:rPr>
              <a:t>Нужны крупные планы, простая композиция, минимальный текст</a:t>
            </a:r>
            <a:endParaRPr sz="2400" dirty="0">
              <a:solidFill>
                <a:srgbClr val="0077FF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75707" y="371126"/>
            <a:ext cx="14973300" cy="182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/>
              <a:t>Почему в </a:t>
            </a:r>
            <a:r>
              <a:rPr lang="en-US" dirty="0"/>
              <a:t>i</a:t>
            </a:r>
            <a:r>
              <a:rPr lang="ru-RU" dirty="0" err="1"/>
              <a:t>ndoor</a:t>
            </a:r>
            <a:r>
              <a:rPr lang="ru-RU" dirty="0"/>
              <a:t> нужен отдельный креатив</a:t>
            </a:r>
            <a:endParaRPr spc="-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0497">
              <a:schemeClr val="accent1">
                <a:lumMod val="20000"/>
                <a:lumOff val="80000"/>
              </a:schemeClr>
            </a:gs>
            <a:gs pos="69000">
              <a:schemeClr val="tx2">
                <a:lumMod val="40000"/>
                <a:lumOff val="60000"/>
              </a:schemeClr>
            </a:gs>
            <a:gs pos="26000">
              <a:srgbClr val="0077FF"/>
            </a:gs>
            <a:gs pos="55000">
              <a:srgbClr val="0077FF"/>
            </a:gs>
            <a:gs pos="81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0957" y="3527425"/>
            <a:ext cx="10515600" cy="16536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ts val="6430"/>
              </a:lnSpc>
              <a:spcBef>
                <a:spcPts val="95"/>
              </a:spcBef>
            </a:pPr>
            <a:r>
              <a:rPr lang="ru-RU" spc="-10" dirty="0"/>
              <a:t>Движение потребителя</a:t>
            </a:r>
            <a:br>
              <a:rPr lang="ru-RU" spc="-10" dirty="0"/>
            </a:br>
            <a:r>
              <a:rPr lang="en-US" spc="-10" dirty="0"/>
              <a:t>indoor-</a:t>
            </a:r>
            <a:r>
              <a:rPr lang="ru-RU" spc="-10" dirty="0"/>
              <a:t>рекламы </a:t>
            </a:r>
            <a:endParaRPr spc="-11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B98A9D-5431-3D03-6963-074D71AC9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50" y="11339"/>
            <a:ext cx="7718425" cy="7718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lumMod val="5000"/>
                <a:lumOff val="9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56000">
              <a:srgbClr val="0077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B33C42-1AB4-01D4-18C7-DE2C3FEA3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3369FC1C-EE5D-F922-37AF-E31462D4F5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50" y="784225"/>
            <a:ext cx="18364200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ts val="6430"/>
              </a:lnSpc>
              <a:spcBef>
                <a:spcPts val="95"/>
              </a:spcBef>
            </a:pPr>
            <a:r>
              <a:rPr lang="en-US" spc="-110" dirty="0">
                <a:solidFill>
                  <a:srgbClr val="0077FF"/>
                </a:solidFill>
              </a:rPr>
              <a:t>Digital</a:t>
            </a:r>
            <a:r>
              <a:rPr lang="ru-RU" spc="-110" dirty="0">
                <a:solidFill>
                  <a:srgbClr val="0077FF"/>
                </a:solidFill>
              </a:rPr>
              <a:t>-экраны в лифтах жилых домов</a:t>
            </a:r>
            <a:endParaRPr spc="-110" dirty="0">
              <a:solidFill>
                <a:srgbClr val="0077FF"/>
              </a:solidFill>
            </a:endParaRP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B36676EF-AEFB-2E41-B9C4-05E1B9E31DD4}"/>
              </a:ext>
            </a:extLst>
          </p:cNvPr>
          <p:cNvSpPr txBox="1"/>
          <p:nvPr/>
        </p:nvSpPr>
        <p:spPr>
          <a:xfrm>
            <a:off x="449943" y="1927225"/>
            <a:ext cx="10821308" cy="16042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9905" indent="-342900">
              <a:lnSpc>
                <a:spcPts val="3690"/>
              </a:lnSpc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latin typeface="Trebuchet MS" panose="020B0603020202020204" pitchFamily="34" charset="0"/>
              </a:rPr>
              <a:t>100% вовлечение</a:t>
            </a:r>
          </a:p>
          <a:p>
            <a:pPr marL="12700" marR="509905">
              <a:lnSpc>
                <a:spcPts val="3690"/>
              </a:lnSpc>
              <a:spcBef>
                <a:spcPts val="585"/>
              </a:spcBef>
            </a:pPr>
            <a:r>
              <a:rPr lang="ru-RU" sz="2400" dirty="0"/>
              <a:t>Лифт - это пространство </a:t>
            </a:r>
            <a:r>
              <a:rPr lang="ru-RU" sz="2400" b="1" dirty="0"/>
              <a:t>вынужденного ожидания и концентрации</a:t>
            </a:r>
            <a:r>
              <a:rPr lang="ru-RU" sz="2400" dirty="0"/>
              <a:t>.</a:t>
            </a:r>
          </a:p>
          <a:p>
            <a:pPr marL="12700" marR="509905">
              <a:lnSpc>
                <a:spcPts val="3690"/>
              </a:lnSpc>
              <a:spcBef>
                <a:spcPts val="585"/>
              </a:spcBef>
            </a:pPr>
            <a:r>
              <a:rPr lang="ru-RU" sz="2400" dirty="0"/>
              <a:t>Взгляд невольно ищет, на чем зацепиться. </a:t>
            </a:r>
            <a:endParaRPr sz="2400" dirty="0">
              <a:solidFill>
                <a:srgbClr val="0077FF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A85E212D-89B0-40E0-6BA7-DA84069C642B}"/>
              </a:ext>
            </a:extLst>
          </p:cNvPr>
          <p:cNvSpPr txBox="1"/>
          <p:nvPr/>
        </p:nvSpPr>
        <p:spPr>
          <a:xfrm>
            <a:off x="449941" y="3725498"/>
            <a:ext cx="10668909" cy="207877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9905" indent="-342900">
              <a:lnSpc>
                <a:spcPts val="3690"/>
              </a:lnSpc>
              <a:spcBef>
                <a:spcPts val="585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latin typeface="Trebuchet MS" panose="020B0603020202020204" pitchFamily="34" charset="0"/>
              </a:rPr>
              <a:t>Непрерывный цикл высокочастотных контактов</a:t>
            </a:r>
          </a:p>
          <a:p>
            <a:pPr marL="12700" marR="509905">
              <a:lnSpc>
                <a:spcPts val="3690"/>
              </a:lnSpc>
              <a:spcBef>
                <a:spcPts val="585"/>
              </a:spcBef>
            </a:pPr>
            <a:r>
              <a:rPr lang="ru-RU" sz="2400" dirty="0"/>
              <a:t>Жители дома видят экран </a:t>
            </a:r>
            <a:r>
              <a:rPr lang="ru-RU" sz="2400" b="1" dirty="0"/>
              <a:t>минимум 2-4 раза в день</a:t>
            </a:r>
            <a:r>
              <a:rPr lang="ru-RU" sz="2400" dirty="0"/>
              <a:t> (выходя из дома и возвращаясь). Это создает беспрецедентную частоту контактов,</a:t>
            </a:r>
          </a:p>
          <a:p>
            <a:pPr marL="12700" marR="509905">
              <a:lnSpc>
                <a:spcPts val="3690"/>
              </a:lnSpc>
              <a:spcBef>
                <a:spcPts val="585"/>
              </a:spcBef>
            </a:pPr>
            <a:r>
              <a:rPr lang="ru-RU" sz="2400" dirty="0"/>
              <a:t>которая работает на </a:t>
            </a:r>
            <a:r>
              <a:rPr lang="ru-RU" sz="2400" b="1" dirty="0"/>
              <a:t>узнаваемость и доверие</a:t>
            </a:r>
            <a:r>
              <a:rPr lang="ru-RU" sz="2400" dirty="0">
                <a:latin typeface="Trebuchet MS" panose="020B0603020202020204" pitchFamily="34" charset="0"/>
              </a:rPr>
              <a:t>. </a:t>
            </a:r>
            <a:endParaRPr sz="2400" dirty="0">
              <a:solidFill>
                <a:srgbClr val="0077FF"/>
              </a:solidFill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E339B1A-7E58-C9DA-9725-E7C7565F1C65}"/>
              </a:ext>
            </a:extLst>
          </p:cNvPr>
          <p:cNvSpPr txBox="1"/>
          <p:nvPr/>
        </p:nvSpPr>
        <p:spPr>
          <a:xfrm>
            <a:off x="373741" y="6297908"/>
            <a:ext cx="10821308" cy="1052852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9905">
              <a:lnSpc>
                <a:spcPts val="3690"/>
              </a:lnSpc>
              <a:spcBef>
                <a:spcPts val="585"/>
              </a:spcBef>
            </a:pPr>
            <a:endParaRPr lang="ru-RU" sz="2400" b="1" dirty="0">
              <a:latin typeface="Trebuchet MS" panose="020B0603020202020204" pitchFamily="34" charset="0"/>
            </a:endParaRPr>
          </a:p>
          <a:p>
            <a:pPr marL="12700" marR="509905">
              <a:lnSpc>
                <a:spcPts val="3690"/>
              </a:lnSpc>
              <a:spcBef>
                <a:spcPts val="585"/>
              </a:spcBef>
            </a:pPr>
            <a:endParaRPr sz="2400" dirty="0">
              <a:solidFill>
                <a:srgbClr val="0077FF"/>
              </a:solidFill>
              <a:latin typeface="Trebuchet MS" panose="020B0603020202020204" pitchFamily="34" charset="0"/>
              <a:cs typeface="Trebuchet M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2B90EA-957D-6B78-AE9F-E6ECD6B8E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8"/>
          <a:stretch>
            <a:fillRect/>
          </a:stretch>
        </p:blipFill>
        <p:spPr>
          <a:xfrm>
            <a:off x="11880850" y="1874290"/>
            <a:ext cx="6343650" cy="370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5000"/>
                <a:lumOff val="95000"/>
              </a:schemeClr>
            </a:gs>
            <a:gs pos="41000">
              <a:srgbClr val="0077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E3481-4B69-C344-45D2-99ACE62A3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>
            <a:extLst>
              <a:ext uri="{FF2B5EF4-FFF2-40B4-BE49-F238E27FC236}">
                <a16:creationId xmlns:a16="http://schemas.microsoft.com/office/drawing/2014/main" id="{49F09A9B-268D-24E2-F2EA-D4675E53B2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42050" y="3796765"/>
            <a:ext cx="8077200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ts val="6430"/>
              </a:lnSpc>
              <a:spcBef>
                <a:spcPts val="95"/>
              </a:spcBef>
            </a:pPr>
            <a:r>
              <a:rPr lang="ru-RU" spc="-10" dirty="0"/>
              <a:t>Спасибо за внимание! </a:t>
            </a:r>
            <a:endParaRPr spc="-110" dirty="0"/>
          </a:p>
        </p:txBody>
      </p:sp>
    </p:spTree>
    <p:extLst>
      <p:ext uri="{BB962C8B-B14F-4D97-AF65-F5344CB8AC3E}">
        <p14:creationId xmlns:p14="http://schemas.microsoft.com/office/powerpoint/2010/main" val="3460293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412</Words>
  <Application>Microsoft Office PowerPoint</Application>
  <PresentationFormat>Произвольный</PresentationFormat>
  <Paragraphs>65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Office Theme</vt:lpstr>
      <vt:lpstr>Кому какой indoor?</vt:lpstr>
      <vt:lpstr>Для кого актуальна indoor-реклама?</vt:lpstr>
      <vt:lpstr>Основные площадки </vt:lpstr>
      <vt:lpstr>Доступные форматы для выстраивания диалога с потребителем indoor-рекламы:   Digital-экраны (DOOH) Видеостены, экраны в лифтах, на эскалаторах, 3D-кубы, пилоны. Динамичный и современный формат.  Статичные постеры и билборды На стенах, колоннах, дверях. Фундамент узнаваемости.  Навигация и брендирование Указатели, стикеры на полу, оформление стоек. Полезный и ненавязчивый контакт.  Интерактивные и сенсорные киоски Для вовлечения и сбора данных.  Реклама в зонах ожидания: На мониторах в МФЦ</vt:lpstr>
      <vt:lpstr>Почему в indoor нужен отдельный креатив</vt:lpstr>
      <vt:lpstr>Движение потребителя indoor-рекламы </vt:lpstr>
      <vt:lpstr>Digital-экраны в лифтах жилых домов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Павел Болотов</cp:lastModifiedBy>
  <cp:revision>5</cp:revision>
  <dcterms:created xsi:type="dcterms:W3CDTF">2025-12-10T08:35:46Z</dcterms:created>
  <dcterms:modified xsi:type="dcterms:W3CDTF">2025-12-10T13:22:21Z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2025-11-11T00:00:00Z</vt:filetime>
  </property>
  <property fmtid="{D5CDD505-2E9C-101B-9397-08002B2CF9AE}" pid="3" name="LastSaved">
    <vt:filetime>2025-12-10T00:00:00Z</vt:filetime>
  </property>
  <property fmtid="{D5CDD505-2E9C-101B-9397-08002B2CF9AE}" pid="4" name="Producer">
    <vt:lpwstr>macOS Версия 14.0 (Выпуск 23A344) Quartz PDFContext</vt:lpwstr>
  </property>
</Properties>
</file>